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94" r:id="rId2"/>
    <p:sldId id="446" r:id="rId3"/>
    <p:sldId id="262" r:id="rId4"/>
    <p:sldId id="412" r:id="rId5"/>
    <p:sldId id="369" r:id="rId6"/>
    <p:sldId id="307" r:id="rId7"/>
    <p:sldId id="338" r:id="rId8"/>
    <p:sldId id="273" r:id="rId9"/>
    <p:sldId id="357" r:id="rId10"/>
    <p:sldId id="447" r:id="rId11"/>
    <p:sldId id="276" r:id="rId12"/>
    <p:sldId id="358" r:id="rId13"/>
    <p:sldId id="356" r:id="rId14"/>
    <p:sldId id="360" r:id="rId15"/>
    <p:sldId id="366" r:id="rId16"/>
    <p:sldId id="449" r:id="rId17"/>
    <p:sldId id="445" r:id="rId18"/>
    <p:sldId id="361" r:id="rId19"/>
    <p:sldId id="311" r:id="rId20"/>
    <p:sldId id="309" r:id="rId21"/>
    <p:sldId id="313" r:id="rId22"/>
    <p:sldId id="310" r:id="rId23"/>
    <p:sldId id="451" r:id="rId24"/>
    <p:sldId id="450" r:id="rId25"/>
    <p:sldId id="308" r:id="rId26"/>
    <p:sldId id="344" r:id="rId27"/>
    <p:sldId id="388" r:id="rId28"/>
    <p:sldId id="288" r:id="rId29"/>
    <p:sldId id="331" r:id="rId30"/>
    <p:sldId id="287" r:id="rId31"/>
    <p:sldId id="391"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L Grace" initials="SLG" lastIdx="144" clrIdx="0"/>
  <p:cmAuthor id="7" name="Ella Pesah" initials="EP [7]" lastIdx="1" clrIdx="7">
    <p:extLst/>
  </p:cmAuthor>
  <p:cmAuthor id="1" name="Ella Pesah" initials="EP" lastIdx="14" clrIdx="1">
    <p:extLst/>
  </p:cmAuthor>
  <p:cmAuthor id="8" name="Ella Pesah" initials="EP [8]" lastIdx="1" clrIdx="8">
    <p:extLst/>
  </p:cmAuthor>
  <p:cmAuthor id="2" name="Ella Pesah" initials="EP [2]" lastIdx="1" clrIdx="2">
    <p:extLst/>
  </p:cmAuthor>
  <p:cmAuthor id="3" name="Ella Pesah" initials="EP [3]" lastIdx="1" clrIdx="3">
    <p:extLst/>
  </p:cmAuthor>
  <p:cmAuthor id="4" name="Ella Pesah" initials="EP [4]" lastIdx="1" clrIdx="4">
    <p:extLst/>
  </p:cmAuthor>
  <p:cmAuthor id="5" name="Ella Pesah" initials="EP [5]" lastIdx="1" clrIdx="5">
    <p:extLst/>
  </p:cmAuthor>
  <p:cmAuthor id="6" name="Ella Pesah" initials="EP [6]"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E10"/>
    <a:srgbClr val="9331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31"/>
    <p:restoredTop sz="69301" autoAdjust="0"/>
  </p:normalViewPr>
  <p:slideViewPr>
    <p:cSldViewPr snapToGrid="0" snapToObjects="1">
      <p:cViewPr varScale="1">
        <p:scale>
          <a:sx n="37" d="100"/>
          <a:sy n="37" d="100"/>
        </p:scale>
        <p:origin x="662" y="21"/>
      </p:cViewPr>
      <p:guideLst>
        <p:guide orient="horz" pos="2160"/>
        <p:guide pos="2880"/>
      </p:guideLst>
    </p:cSldViewPr>
  </p:slideViewPr>
  <p:notesTextViewPr>
    <p:cViewPr>
      <p:scale>
        <a:sx n="3" d="2"/>
        <a:sy n="3" d="2"/>
      </p:scale>
      <p:origin x="0" y="0"/>
    </p:cViewPr>
  </p:notesTextViewPr>
  <p:sorterViewPr>
    <p:cViewPr varScale="1">
      <p:scale>
        <a:sx n="1" d="1"/>
        <a:sy n="1" d="1"/>
      </p:scale>
      <p:origin x="0" y="-61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AFR</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Sheet1!$B$2:$B$7</c:f>
              <c:numCache>
                <c:formatCode>General</c:formatCode>
                <c:ptCount val="6"/>
                <c:pt idx="0">
                  <c:v>93.8</c:v>
                </c:pt>
                <c:pt idx="1">
                  <c:v>21.4</c:v>
                </c:pt>
                <c:pt idx="2">
                  <c:v>75</c:v>
                </c:pt>
                <c:pt idx="3">
                  <c:v>87.5</c:v>
                </c:pt>
                <c:pt idx="4">
                  <c:v>40</c:v>
                </c:pt>
                <c:pt idx="5">
                  <c:v>7.1</c:v>
                </c:pt>
              </c:numCache>
            </c:numRef>
          </c:val>
          <c:extLst>
            <c:ext xmlns:c16="http://schemas.microsoft.com/office/drawing/2014/chart" uri="{C3380CC4-5D6E-409C-BE32-E72D297353CC}">
              <c16:uniqueId val="{00000000-7967-4F1D-990C-FFC93DAD554F}"/>
            </c:ext>
          </c:extLst>
        </c:ser>
        <c:ser>
          <c:idx val="1"/>
          <c:order val="1"/>
          <c:tx>
            <c:strRef>
              <c:f>Sheet1!$C$1</c:f>
              <c:strCache>
                <c:ptCount val="1"/>
                <c:pt idx="0">
                  <c:v>AM</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Sheet1!$C$2:$C$7</c:f>
              <c:numCache>
                <c:formatCode>General</c:formatCode>
                <c:ptCount val="6"/>
                <c:pt idx="0">
                  <c:v>91</c:v>
                </c:pt>
                <c:pt idx="1">
                  <c:v>77.099999999999994</c:v>
                </c:pt>
                <c:pt idx="2">
                  <c:v>64.3</c:v>
                </c:pt>
                <c:pt idx="3">
                  <c:v>75.3</c:v>
                </c:pt>
                <c:pt idx="4">
                  <c:v>61</c:v>
                </c:pt>
                <c:pt idx="5">
                  <c:v>7.9</c:v>
                </c:pt>
              </c:numCache>
            </c:numRef>
          </c:val>
          <c:extLst>
            <c:ext xmlns:c16="http://schemas.microsoft.com/office/drawing/2014/chart" uri="{C3380CC4-5D6E-409C-BE32-E72D297353CC}">
              <c16:uniqueId val="{00000001-7967-4F1D-990C-FFC93DAD554F}"/>
            </c:ext>
          </c:extLst>
        </c:ser>
        <c:ser>
          <c:idx val="2"/>
          <c:order val="2"/>
          <c:tx>
            <c:strRef>
              <c:f>Sheet1!$D$1</c:f>
              <c:strCache>
                <c:ptCount val="1"/>
                <c:pt idx="0">
                  <c:v>EMR</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Sheet1!$D$2:$D$7</c:f>
              <c:numCache>
                <c:formatCode>General</c:formatCode>
                <c:ptCount val="6"/>
                <c:pt idx="0">
                  <c:v>90.5</c:v>
                </c:pt>
                <c:pt idx="1">
                  <c:v>95.2</c:v>
                </c:pt>
                <c:pt idx="2">
                  <c:v>95.2</c:v>
                </c:pt>
                <c:pt idx="3">
                  <c:v>85.7</c:v>
                </c:pt>
                <c:pt idx="4">
                  <c:v>81</c:v>
                </c:pt>
                <c:pt idx="5">
                  <c:v>14.3</c:v>
                </c:pt>
              </c:numCache>
            </c:numRef>
          </c:val>
          <c:extLst>
            <c:ext xmlns:c16="http://schemas.microsoft.com/office/drawing/2014/chart" uri="{C3380CC4-5D6E-409C-BE32-E72D297353CC}">
              <c16:uniqueId val="{00000002-7967-4F1D-990C-FFC93DAD554F}"/>
            </c:ext>
          </c:extLst>
        </c:ser>
        <c:ser>
          <c:idx val="3"/>
          <c:order val="3"/>
          <c:tx>
            <c:strRef>
              <c:f>Sheet1!$E$1</c:f>
              <c:strCache>
                <c:ptCount val="1"/>
                <c:pt idx="0">
                  <c:v>EUR</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Sheet1!$E$2:$E$7</c:f>
              <c:numCache>
                <c:formatCode>General</c:formatCode>
                <c:ptCount val="6"/>
                <c:pt idx="0">
                  <c:v>97.5</c:v>
                </c:pt>
                <c:pt idx="1">
                  <c:v>94.1</c:v>
                </c:pt>
                <c:pt idx="2">
                  <c:v>67</c:v>
                </c:pt>
                <c:pt idx="3">
                  <c:v>79.2</c:v>
                </c:pt>
                <c:pt idx="4">
                  <c:v>77.8</c:v>
                </c:pt>
                <c:pt idx="5">
                  <c:v>18.5</c:v>
                </c:pt>
              </c:numCache>
            </c:numRef>
          </c:val>
          <c:extLst>
            <c:ext xmlns:c16="http://schemas.microsoft.com/office/drawing/2014/chart" uri="{C3380CC4-5D6E-409C-BE32-E72D297353CC}">
              <c16:uniqueId val="{00000003-7967-4F1D-990C-FFC93DAD554F}"/>
            </c:ext>
          </c:extLst>
        </c:ser>
        <c:ser>
          <c:idx val="4"/>
          <c:order val="4"/>
          <c:tx>
            <c:strRef>
              <c:f>Sheet1!$F$1</c:f>
              <c:strCache>
                <c:ptCount val="1"/>
                <c:pt idx="0">
                  <c:v>SEA</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Sheet1!$F$2:$F$7</c:f>
              <c:numCache>
                <c:formatCode>General</c:formatCode>
                <c:ptCount val="6"/>
                <c:pt idx="0">
                  <c:v>89.3</c:v>
                </c:pt>
                <c:pt idx="1">
                  <c:v>75.900000000000006</c:v>
                </c:pt>
                <c:pt idx="2">
                  <c:v>75.900000000000006</c:v>
                </c:pt>
                <c:pt idx="3">
                  <c:v>89.3</c:v>
                </c:pt>
                <c:pt idx="4">
                  <c:v>75.900000000000006</c:v>
                </c:pt>
                <c:pt idx="5">
                  <c:v>15.4</c:v>
                </c:pt>
              </c:numCache>
            </c:numRef>
          </c:val>
          <c:extLst>
            <c:ext xmlns:c16="http://schemas.microsoft.com/office/drawing/2014/chart" uri="{C3380CC4-5D6E-409C-BE32-E72D297353CC}">
              <c16:uniqueId val="{00000004-7967-4F1D-990C-FFC93DAD554F}"/>
            </c:ext>
          </c:extLst>
        </c:ser>
        <c:ser>
          <c:idx val="5"/>
          <c:order val="5"/>
          <c:tx>
            <c:strRef>
              <c:f>Sheet1!$G$1</c:f>
              <c:strCache>
                <c:ptCount val="1"/>
                <c:pt idx="0">
                  <c:v>WP</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Sheet1!$G$2:$G$7</c:f>
              <c:numCache>
                <c:formatCode>General</c:formatCode>
                <c:ptCount val="6"/>
                <c:pt idx="0">
                  <c:v>90.6</c:v>
                </c:pt>
                <c:pt idx="1">
                  <c:v>93.5</c:v>
                </c:pt>
                <c:pt idx="2">
                  <c:v>55.2</c:v>
                </c:pt>
                <c:pt idx="3">
                  <c:v>84.4</c:v>
                </c:pt>
                <c:pt idx="4">
                  <c:v>74.8</c:v>
                </c:pt>
                <c:pt idx="5">
                  <c:v>30.3</c:v>
                </c:pt>
              </c:numCache>
            </c:numRef>
          </c:val>
          <c:extLst>
            <c:ext xmlns:c16="http://schemas.microsoft.com/office/drawing/2014/chart" uri="{C3380CC4-5D6E-409C-BE32-E72D297353CC}">
              <c16:uniqueId val="{00000005-7967-4F1D-990C-FFC93DAD554F}"/>
            </c:ext>
          </c:extLst>
        </c:ser>
        <c:ser>
          <c:idx val="6"/>
          <c:order val="6"/>
          <c:tx>
            <c:strRef>
              <c:f>Sheet1!$H$1</c:f>
              <c:strCache>
                <c:ptCount val="1"/>
                <c:pt idx="0">
                  <c:v>Global</c:v>
                </c:pt>
              </c:strCache>
            </c:strRef>
          </c:tx>
          <c:invertIfNegative val="0"/>
          <c:cat>
            <c:strRef>
              <c:f>Sheet1!$A$2:$A$7</c:f>
              <c:strCache>
                <c:ptCount val="6"/>
                <c:pt idx="0">
                  <c:v>PT or Ex Prof. </c:v>
                </c:pt>
                <c:pt idx="1">
                  <c:v>RN or NP</c:v>
                </c:pt>
                <c:pt idx="2">
                  <c:v>Any MD</c:v>
                </c:pt>
                <c:pt idx="3">
                  <c:v>RD/Nutr</c:v>
                </c:pt>
                <c:pt idx="4">
                  <c:v>Psych/SW</c:v>
                </c:pt>
                <c:pt idx="5">
                  <c:v>Comm. HCW</c:v>
                </c:pt>
              </c:strCache>
            </c:strRef>
          </c:cat>
          <c:val>
            <c:numRef>
              <c:f>Sheet1!$H$2:$H$7</c:f>
              <c:numCache>
                <c:formatCode>General</c:formatCode>
                <c:ptCount val="6"/>
                <c:pt idx="0">
                  <c:v>93.6</c:v>
                </c:pt>
                <c:pt idx="1">
                  <c:v>88.1</c:v>
                </c:pt>
                <c:pt idx="2">
                  <c:v>64.3</c:v>
                </c:pt>
                <c:pt idx="3">
                  <c:v>80.2</c:v>
                </c:pt>
                <c:pt idx="4">
                  <c:v>72.3</c:v>
                </c:pt>
                <c:pt idx="5">
                  <c:v>18.7</c:v>
                </c:pt>
              </c:numCache>
            </c:numRef>
          </c:val>
          <c:extLst>
            <c:ext xmlns:c16="http://schemas.microsoft.com/office/drawing/2014/chart" uri="{C3380CC4-5D6E-409C-BE32-E72D297353CC}">
              <c16:uniqueId val="{00000006-7967-4F1D-990C-FFC93DAD554F}"/>
            </c:ext>
          </c:extLst>
        </c:ser>
        <c:dLbls>
          <c:showLegendKey val="0"/>
          <c:showVal val="0"/>
          <c:showCatName val="0"/>
          <c:showSerName val="0"/>
          <c:showPercent val="0"/>
          <c:showBubbleSize val="0"/>
        </c:dLbls>
        <c:gapWidth val="150"/>
        <c:axId val="1285830480"/>
        <c:axId val="1286271216"/>
      </c:barChart>
      <c:catAx>
        <c:axId val="1285830480"/>
        <c:scaling>
          <c:orientation val="minMax"/>
        </c:scaling>
        <c:delete val="0"/>
        <c:axPos val="b"/>
        <c:numFmt formatCode="General" sourceLinked="1"/>
        <c:majorTickMark val="out"/>
        <c:minorTickMark val="none"/>
        <c:tickLblPos val="nextTo"/>
        <c:crossAx val="1286271216"/>
        <c:crosses val="autoZero"/>
        <c:auto val="1"/>
        <c:lblAlgn val="ctr"/>
        <c:lblOffset val="100"/>
        <c:noMultiLvlLbl val="0"/>
      </c:catAx>
      <c:valAx>
        <c:axId val="1286271216"/>
        <c:scaling>
          <c:orientation val="minMax"/>
          <c:max val="100"/>
          <c:min val="0"/>
        </c:scaling>
        <c:delete val="0"/>
        <c:axPos val="l"/>
        <c:majorGridlines/>
        <c:title>
          <c:tx>
            <c:rich>
              <a:bodyPr rot="-5400000" vert="horz"/>
              <a:lstStyle/>
              <a:p>
                <a:pPr>
                  <a:defRPr sz="1800" b="0"/>
                </a:pPr>
                <a:r>
                  <a:rPr lang="en-US" sz="1800" b="0" dirty="0"/>
                  <a:t>%</a:t>
                </a:r>
              </a:p>
            </c:rich>
          </c:tx>
          <c:overlay val="0"/>
        </c:title>
        <c:numFmt formatCode="General" sourceLinked="1"/>
        <c:majorTickMark val="out"/>
        <c:minorTickMark val="none"/>
        <c:tickLblPos val="nextTo"/>
        <c:crossAx val="1285830480"/>
        <c:crosses val="autoZero"/>
        <c:crossBetween val="between"/>
      </c:valAx>
    </c:plotArea>
    <c:legend>
      <c:legendPos val="t"/>
      <c:layout>
        <c:manualLayout>
          <c:xMode val="edge"/>
          <c:yMode val="edge"/>
          <c:x val="0.14334417929929899"/>
          <c:y val="2.40187409220507E-2"/>
          <c:w val="0.63127247060424496"/>
          <c:h val="7.4481842420248495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AFR</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Sheet1!$B$2:$B$8</c:f>
              <c:numCache>
                <c:formatCode>General</c:formatCode>
                <c:ptCount val="7"/>
                <c:pt idx="0">
                  <c:v>100</c:v>
                </c:pt>
                <c:pt idx="1">
                  <c:v>81.3</c:v>
                </c:pt>
                <c:pt idx="2">
                  <c:v>75</c:v>
                </c:pt>
                <c:pt idx="3">
                  <c:v>87.5</c:v>
                </c:pt>
                <c:pt idx="4">
                  <c:v>81.3</c:v>
                </c:pt>
                <c:pt idx="5">
                  <c:v>62.5</c:v>
                </c:pt>
                <c:pt idx="6">
                  <c:v>81.3</c:v>
                </c:pt>
              </c:numCache>
            </c:numRef>
          </c:val>
          <c:extLst>
            <c:ext xmlns:c16="http://schemas.microsoft.com/office/drawing/2014/chart" uri="{C3380CC4-5D6E-409C-BE32-E72D297353CC}">
              <c16:uniqueId val="{00000000-4BEA-4EFC-BFC2-CD69925751F1}"/>
            </c:ext>
          </c:extLst>
        </c:ser>
        <c:ser>
          <c:idx val="1"/>
          <c:order val="1"/>
          <c:tx>
            <c:strRef>
              <c:f>Sheet1!$C$1</c:f>
              <c:strCache>
                <c:ptCount val="1"/>
                <c:pt idx="0">
                  <c:v>AM</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Sheet1!$C$2:$C$8</c:f>
              <c:numCache>
                <c:formatCode>General</c:formatCode>
                <c:ptCount val="7"/>
                <c:pt idx="0">
                  <c:v>99.1</c:v>
                </c:pt>
                <c:pt idx="1">
                  <c:v>97.8</c:v>
                </c:pt>
                <c:pt idx="2">
                  <c:v>98.7</c:v>
                </c:pt>
                <c:pt idx="3">
                  <c:v>95.2</c:v>
                </c:pt>
                <c:pt idx="4">
                  <c:v>68.7</c:v>
                </c:pt>
                <c:pt idx="5">
                  <c:v>65.7</c:v>
                </c:pt>
                <c:pt idx="6">
                  <c:v>50.9</c:v>
                </c:pt>
              </c:numCache>
            </c:numRef>
          </c:val>
          <c:extLst>
            <c:ext xmlns:c16="http://schemas.microsoft.com/office/drawing/2014/chart" uri="{C3380CC4-5D6E-409C-BE32-E72D297353CC}">
              <c16:uniqueId val="{00000001-4BEA-4EFC-BFC2-CD69925751F1}"/>
            </c:ext>
          </c:extLst>
        </c:ser>
        <c:ser>
          <c:idx val="2"/>
          <c:order val="2"/>
          <c:tx>
            <c:strRef>
              <c:f>Sheet1!$D$1</c:f>
              <c:strCache>
                <c:ptCount val="1"/>
                <c:pt idx="0">
                  <c:v>EMR</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Sheet1!$D$2:$D$8</c:f>
              <c:numCache>
                <c:formatCode>General</c:formatCode>
                <c:ptCount val="7"/>
                <c:pt idx="0">
                  <c:v>94.4</c:v>
                </c:pt>
                <c:pt idx="1">
                  <c:v>88.9</c:v>
                </c:pt>
                <c:pt idx="2">
                  <c:v>100</c:v>
                </c:pt>
                <c:pt idx="3">
                  <c:v>83.3</c:v>
                </c:pt>
                <c:pt idx="4">
                  <c:v>66.7</c:v>
                </c:pt>
                <c:pt idx="5">
                  <c:v>66.7</c:v>
                </c:pt>
                <c:pt idx="6">
                  <c:v>50</c:v>
                </c:pt>
              </c:numCache>
            </c:numRef>
          </c:val>
          <c:extLst>
            <c:ext xmlns:c16="http://schemas.microsoft.com/office/drawing/2014/chart" uri="{C3380CC4-5D6E-409C-BE32-E72D297353CC}">
              <c16:uniqueId val="{00000002-4BEA-4EFC-BFC2-CD69925751F1}"/>
            </c:ext>
          </c:extLst>
        </c:ser>
        <c:ser>
          <c:idx val="3"/>
          <c:order val="3"/>
          <c:tx>
            <c:strRef>
              <c:f>Sheet1!$E$1</c:f>
              <c:strCache>
                <c:ptCount val="1"/>
                <c:pt idx="0">
                  <c:v>EUR</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Sheet1!$E$2:$E$8</c:f>
              <c:numCache>
                <c:formatCode>General</c:formatCode>
                <c:ptCount val="7"/>
                <c:pt idx="0">
                  <c:v>98.3</c:v>
                </c:pt>
                <c:pt idx="1">
                  <c:v>95.9</c:v>
                </c:pt>
                <c:pt idx="2">
                  <c:v>95</c:v>
                </c:pt>
                <c:pt idx="3">
                  <c:v>84</c:v>
                </c:pt>
                <c:pt idx="4">
                  <c:v>52.5</c:v>
                </c:pt>
                <c:pt idx="5">
                  <c:v>39.700000000000003</c:v>
                </c:pt>
                <c:pt idx="6">
                  <c:v>25.9</c:v>
                </c:pt>
              </c:numCache>
            </c:numRef>
          </c:val>
          <c:extLst>
            <c:ext xmlns:c16="http://schemas.microsoft.com/office/drawing/2014/chart" uri="{C3380CC4-5D6E-409C-BE32-E72D297353CC}">
              <c16:uniqueId val="{00000003-4BEA-4EFC-BFC2-CD69925751F1}"/>
            </c:ext>
          </c:extLst>
        </c:ser>
        <c:ser>
          <c:idx val="4"/>
          <c:order val="4"/>
          <c:tx>
            <c:strRef>
              <c:f>Sheet1!$F$1</c:f>
              <c:strCache>
                <c:ptCount val="1"/>
                <c:pt idx="0">
                  <c:v>SEA</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Sheet1!$F$2:$F$8</c:f>
              <c:numCache>
                <c:formatCode>General</c:formatCode>
                <c:ptCount val="7"/>
                <c:pt idx="0">
                  <c:v>96</c:v>
                </c:pt>
                <c:pt idx="1">
                  <c:v>84</c:v>
                </c:pt>
                <c:pt idx="2">
                  <c:v>100</c:v>
                </c:pt>
                <c:pt idx="3">
                  <c:v>88</c:v>
                </c:pt>
                <c:pt idx="4">
                  <c:v>56</c:v>
                </c:pt>
                <c:pt idx="5">
                  <c:v>44</c:v>
                </c:pt>
                <c:pt idx="6">
                  <c:v>44</c:v>
                </c:pt>
              </c:numCache>
            </c:numRef>
          </c:val>
          <c:extLst>
            <c:ext xmlns:c16="http://schemas.microsoft.com/office/drawing/2014/chart" uri="{C3380CC4-5D6E-409C-BE32-E72D297353CC}">
              <c16:uniqueId val="{00000004-4BEA-4EFC-BFC2-CD69925751F1}"/>
            </c:ext>
          </c:extLst>
        </c:ser>
        <c:ser>
          <c:idx val="5"/>
          <c:order val="5"/>
          <c:tx>
            <c:strRef>
              <c:f>Sheet1!$G$1</c:f>
              <c:strCache>
                <c:ptCount val="1"/>
                <c:pt idx="0">
                  <c:v>WP</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Sheet1!$G$2:$G$8</c:f>
              <c:numCache>
                <c:formatCode>General</c:formatCode>
                <c:ptCount val="7"/>
                <c:pt idx="0">
                  <c:v>94.6</c:v>
                </c:pt>
                <c:pt idx="1">
                  <c:v>97.7</c:v>
                </c:pt>
                <c:pt idx="2">
                  <c:v>94.6</c:v>
                </c:pt>
                <c:pt idx="3">
                  <c:v>90</c:v>
                </c:pt>
                <c:pt idx="4">
                  <c:v>52</c:v>
                </c:pt>
                <c:pt idx="5">
                  <c:v>52</c:v>
                </c:pt>
                <c:pt idx="6">
                  <c:v>35.299999999999997</c:v>
                </c:pt>
              </c:numCache>
            </c:numRef>
          </c:val>
          <c:extLst>
            <c:ext xmlns:c16="http://schemas.microsoft.com/office/drawing/2014/chart" uri="{C3380CC4-5D6E-409C-BE32-E72D297353CC}">
              <c16:uniqueId val="{00000005-4BEA-4EFC-BFC2-CD69925751F1}"/>
            </c:ext>
          </c:extLst>
        </c:ser>
        <c:ser>
          <c:idx val="6"/>
          <c:order val="6"/>
          <c:tx>
            <c:strRef>
              <c:f>Sheet1!$H$1</c:f>
              <c:strCache>
                <c:ptCount val="1"/>
                <c:pt idx="0">
                  <c:v>Global</c:v>
                </c:pt>
              </c:strCache>
            </c:strRef>
          </c:tx>
          <c:invertIfNegative val="0"/>
          <c:cat>
            <c:strRef>
              <c:f>Sheet1!$A$2:$A$8</c:f>
              <c:strCache>
                <c:ptCount val="7"/>
                <c:pt idx="0">
                  <c:v>MI/ACS</c:v>
                </c:pt>
                <c:pt idx="1">
                  <c:v>PCI</c:v>
                </c:pt>
                <c:pt idx="2">
                  <c:v>CABG</c:v>
                </c:pt>
                <c:pt idx="3">
                  <c:v>HF</c:v>
                </c:pt>
                <c:pt idx="4">
                  <c:v>Congenital</c:v>
                </c:pt>
                <c:pt idx="5">
                  <c:v>RHD</c:v>
                </c:pt>
                <c:pt idx="6">
                  <c:v>Non-Cardiac</c:v>
                </c:pt>
              </c:strCache>
            </c:strRef>
          </c:cat>
          <c:val>
            <c:numRef>
              <c:f>Sheet1!$H$2:$H$8</c:f>
              <c:numCache>
                <c:formatCode>General</c:formatCode>
                <c:ptCount val="7"/>
                <c:pt idx="0">
                  <c:v>97.4</c:v>
                </c:pt>
                <c:pt idx="1">
                  <c:v>96.1</c:v>
                </c:pt>
                <c:pt idx="2">
                  <c:v>95.8</c:v>
                </c:pt>
                <c:pt idx="3">
                  <c:v>88.7</c:v>
                </c:pt>
                <c:pt idx="4">
                  <c:v>57.7</c:v>
                </c:pt>
                <c:pt idx="5">
                  <c:v>51</c:v>
                </c:pt>
                <c:pt idx="6">
                  <c:v>37.200000000000003</c:v>
                </c:pt>
              </c:numCache>
            </c:numRef>
          </c:val>
          <c:extLst>
            <c:ext xmlns:c16="http://schemas.microsoft.com/office/drawing/2014/chart" uri="{C3380CC4-5D6E-409C-BE32-E72D297353CC}">
              <c16:uniqueId val="{00000006-4BEA-4EFC-BFC2-CD69925751F1}"/>
            </c:ext>
          </c:extLst>
        </c:ser>
        <c:dLbls>
          <c:showLegendKey val="0"/>
          <c:showVal val="0"/>
          <c:showCatName val="0"/>
          <c:showSerName val="0"/>
          <c:showPercent val="0"/>
          <c:showBubbleSize val="0"/>
        </c:dLbls>
        <c:gapWidth val="150"/>
        <c:axId val="1221292944"/>
        <c:axId val="1221115568"/>
      </c:barChart>
      <c:catAx>
        <c:axId val="1221292944"/>
        <c:scaling>
          <c:orientation val="minMax"/>
        </c:scaling>
        <c:delete val="0"/>
        <c:axPos val="b"/>
        <c:numFmt formatCode="General" sourceLinked="0"/>
        <c:majorTickMark val="out"/>
        <c:minorTickMark val="none"/>
        <c:tickLblPos val="nextTo"/>
        <c:crossAx val="1221115568"/>
        <c:crosses val="autoZero"/>
        <c:auto val="1"/>
        <c:lblAlgn val="ctr"/>
        <c:lblOffset val="100"/>
        <c:noMultiLvlLbl val="0"/>
      </c:catAx>
      <c:valAx>
        <c:axId val="1221115568"/>
        <c:scaling>
          <c:orientation val="minMax"/>
          <c:max val="100"/>
          <c:min val="0"/>
        </c:scaling>
        <c:delete val="0"/>
        <c:axPos val="l"/>
        <c:majorGridlines/>
        <c:title>
          <c:tx>
            <c:rich>
              <a:bodyPr rot="-5400000" vert="horz"/>
              <a:lstStyle/>
              <a:p>
                <a:pPr>
                  <a:defRPr sz="1800"/>
                </a:pPr>
                <a:r>
                  <a:rPr lang="en-US" sz="1800" dirty="0"/>
                  <a:t>%</a:t>
                </a:r>
              </a:p>
            </c:rich>
          </c:tx>
          <c:overlay val="0"/>
        </c:title>
        <c:numFmt formatCode="General" sourceLinked="1"/>
        <c:majorTickMark val="out"/>
        <c:minorTickMark val="none"/>
        <c:tickLblPos val="nextTo"/>
        <c:crossAx val="122129294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7493924370599"/>
          <c:y val="3.2828289355819898E-2"/>
          <c:w val="0.85354950422863796"/>
          <c:h val="0.80034096881034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errBars>
            <c:errBarType val="both"/>
            <c:errValType val="cust"/>
            <c:noEndCap val="0"/>
            <c:plus>
              <c:numRef>
                <c:f>Sheet1!$F$2:$F$8</c:f>
                <c:numCache>
                  <c:formatCode>General</c:formatCode>
                  <c:ptCount val="7"/>
                  <c:pt idx="0">
                    <c:v>14.8</c:v>
                  </c:pt>
                  <c:pt idx="1">
                    <c:v>11.5</c:v>
                  </c:pt>
                  <c:pt idx="2">
                    <c:v>7.6999999999999984</c:v>
                  </c:pt>
                  <c:pt idx="3">
                    <c:v>12</c:v>
                  </c:pt>
                  <c:pt idx="4">
                    <c:v>16.7</c:v>
                  </c:pt>
                  <c:pt idx="5">
                    <c:v>12</c:v>
                  </c:pt>
                  <c:pt idx="6">
                    <c:v>3</c:v>
                  </c:pt>
                </c:numCache>
              </c:numRef>
            </c:plus>
            <c:minus>
              <c:numRef>
                <c:f>Sheet1!$E$2:$E$8</c:f>
                <c:numCache>
                  <c:formatCode>General</c:formatCode>
                  <c:ptCount val="7"/>
                  <c:pt idx="0">
                    <c:v>9.9000000000000021</c:v>
                  </c:pt>
                  <c:pt idx="1">
                    <c:v>6</c:v>
                  </c:pt>
                  <c:pt idx="2">
                    <c:v>3.6999999999999988</c:v>
                  </c:pt>
                  <c:pt idx="3">
                    <c:v>7</c:v>
                  </c:pt>
                  <c:pt idx="4">
                    <c:v>11.5</c:v>
                  </c:pt>
                  <c:pt idx="5">
                    <c:v>12</c:v>
                  </c:pt>
                  <c:pt idx="6">
                    <c:v>20.6</c:v>
                  </c:pt>
                </c:numCache>
              </c:numRef>
            </c:minus>
            <c:spPr>
              <a:noFill/>
              <a:ln w="9525" cap="flat" cmpd="sng" algn="ctr">
                <a:solidFill>
                  <a:schemeClr val="tx1">
                    <a:lumMod val="65000"/>
                    <a:lumOff val="35000"/>
                  </a:schemeClr>
                </a:solidFill>
                <a:round/>
              </a:ln>
              <a:effectLst/>
            </c:spPr>
          </c:errBars>
          <c:cat>
            <c:strRef>
              <c:f>Sheet1!$A$2:$A$8</c:f>
              <c:strCache>
                <c:ptCount val="7"/>
                <c:pt idx="0">
                  <c:v>Global</c:v>
                </c:pt>
                <c:pt idx="1">
                  <c:v>WP</c:v>
                </c:pt>
                <c:pt idx="2">
                  <c:v>SEAR</c:v>
                </c:pt>
                <c:pt idx="3">
                  <c:v>Europe</c:v>
                </c:pt>
                <c:pt idx="4">
                  <c:v>EMR</c:v>
                </c:pt>
                <c:pt idx="5">
                  <c:v>Americas</c:v>
                </c:pt>
                <c:pt idx="6">
                  <c:v>Africa</c:v>
                </c:pt>
              </c:strCache>
            </c:strRef>
          </c:cat>
          <c:val>
            <c:numRef>
              <c:f>Sheet1!$B$2:$B$8</c:f>
              <c:numCache>
                <c:formatCode>General</c:formatCode>
                <c:ptCount val="7"/>
                <c:pt idx="0">
                  <c:v>21.2</c:v>
                </c:pt>
                <c:pt idx="1">
                  <c:v>12</c:v>
                </c:pt>
                <c:pt idx="2">
                  <c:v>12</c:v>
                </c:pt>
                <c:pt idx="3">
                  <c:v>18</c:v>
                </c:pt>
                <c:pt idx="4">
                  <c:v>23.3</c:v>
                </c:pt>
                <c:pt idx="5">
                  <c:v>36</c:v>
                </c:pt>
                <c:pt idx="6">
                  <c:v>33</c:v>
                </c:pt>
              </c:numCache>
            </c:numRef>
          </c:val>
          <c:extLst>
            <c:ext xmlns:c16="http://schemas.microsoft.com/office/drawing/2014/chart" uri="{C3380CC4-5D6E-409C-BE32-E72D297353CC}">
              <c16:uniqueId val="{00000000-B55F-40C8-81D3-8A314A1E0D23}"/>
            </c:ext>
          </c:extLst>
        </c:ser>
        <c:dLbls>
          <c:showLegendKey val="0"/>
          <c:showVal val="0"/>
          <c:showCatName val="0"/>
          <c:showSerName val="0"/>
          <c:showPercent val="0"/>
          <c:showBubbleSize val="0"/>
        </c:dLbls>
        <c:gapWidth val="182"/>
        <c:axId val="1239506096"/>
        <c:axId val="1239507872"/>
      </c:barChart>
      <c:catAx>
        <c:axId val="1239506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39507872"/>
        <c:crosses val="autoZero"/>
        <c:auto val="1"/>
        <c:lblAlgn val="ctr"/>
        <c:lblOffset val="100"/>
        <c:noMultiLvlLbl val="0"/>
      </c:catAx>
      <c:valAx>
        <c:axId val="1239507872"/>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0" i="0" baseline="0" dirty="0">
                    <a:solidFill>
                      <a:schemeClr val="tx1"/>
                    </a:solidFill>
                    <a:effectLst/>
                  </a:rPr>
                  <a:t>Hours (sessions/</a:t>
                </a:r>
                <a:r>
                  <a:rPr lang="en-US" sz="1400" b="0" i="0" baseline="0" dirty="0" err="1">
                    <a:solidFill>
                      <a:schemeClr val="tx1"/>
                    </a:solidFill>
                    <a:effectLst/>
                  </a:rPr>
                  <a:t>wk</a:t>
                </a:r>
                <a:r>
                  <a:rPr lang="en-US" sz="1400" b="0" i="0" baseline="0" dirty="0">
                    <a:solidFill>
                      <a:schemeClr val="tx1"/>
                    </a:solidFill>
                    <a:effectLst/>
                  </a:rPr>
                  <a:t> x </a:t>
                </a:r>
                <a:r>
                  <a:rPr lang="en-US" sz="1400" b="0" i="0" baseline="0" dirty="0" err="1">
                    <a:solidFill>
                      <a:schemeClr val="tx1"/>
                    </a:solidFill>
                    <a:effectLst/>
                  </a:rPr>
                  <a:t>wks</a:t>
                </a:r>
                <a:r>
                  <a:rPr lang="en-US" sz="1400" b="0" i="0" baseline="0" dirty="0">
                    <a:solidFill>
                      <a:schemeClr val="tx1"/>
                    </a:solidFill>
                    <a:effectLst/>
                  </a:rPr>
                  <a:t> x mins/sessions/ 60)</a:t>
                </a:r>
                <a:endParaRPr lang="en-US" sz="1400" dirty="0">
                  <a:solidFill>
                    <a:schemeClr val="tx1"/>
                  </a:solidFill>
                  <a:effectLst/>
                </a:endParaRPr>
              </a:p>
            </c:rich>
          </c:tx>
          <c:layout>
            <c:manualLayout>
              <c:xMode val="edge"/>
              <c:yMode val="edge"/>
              <c:x val="0.31454858073296399"/>
              <c:y val="0.934478498556394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3950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84520465505"/>
          <c:y val="0.18258642687082999"/>
          <c:w val="0.863963773974741"/>
          <c:h val="0.66340211195769905"/>
        </c:manualLayout>
      </c:layout>
      <c:barChart>
        <c:barDir val="col"/>
        <c:grouping val="clustered"/>
        <c:varyColors val="0"/>
        <c:ser>
          <c:idx val="0"/>
          <c:order val="0"/>
          <c:tx>
            <c:strRef>
              <c:f>Sheet1!$B$1</c:f>
              <c:strCache>
                <c:ptCount val="1"/>
                <c:pt idx="0">
                  <c:v>AFR</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Sheet1!$B$2:$B$8</c:f>
              <c:numCache>
                <c:formatCode>General</c:formatCode>
                <c:ptCount val="7"/>
                <c:pt idx="0">
                  <c:v>100</c:v>
                </c:pt>
                <c:pt idx="1">
                  <c:v>100</c:v>
                </c:pt>
                <c:pt idx="2">
                  <c:v>100</c:v>
                </c:pt>
                <c:pt idx="3">
                  <c:v>100</c:v>
                </c:pt>
                <c:pt idx="4">
                  <c:v>75</c:v>
                </c:pt>
                <c:pt idx="5">
                  <c:v>80</c:v>
                </c:pt>
                <c:pt idx="6">
                  <c:v>46.7</c:v>
                </c:pt>
              </c:numCache>
            </c:numRef>
          </c:val>
          <c:extLst>
            <c:ext xmlns:c16="http://schemas.microsoft.com/office/drawing/2014/chart" uri="{C3380CC4-5D6E-409C-BE32-E72D297353CC}">
              <c16:uniqueId val="{00000000-BF2F-402F-874F-242C7C03D673}"/>
            </c:ext>
          </c:extLst>
        </c:ser>
        <c:ser>
          <c:idx val="1"/>
          <c:order val="1"/>
          <c:tx>
            <c:strRef>
              <c:f>Sheet1!$C$1</c:f>
              <c:strCache>
                <c:ptCount val="1"/>
                <c:pt idx="0">
                  <c:v>AM</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Sheet1!$C$2:$C$8</c:f>
              <c:numCache>
                <c:formatCode>General</c:formatCode>
                <c:ptCount val="7"/>
                <c:pt idx="0">
                  <c:v>97.8</c:v>
                </c:pt>
                <c:pt idx="1">
                  <c:v>99.6</c:v>
                </c:pt>
                <c:pt idx="2">
                  <c:v>96.2</c:v>
                </c:pt>
                <c:pt idx="3">
                  <c:v>97</c:v>
                </c:pt>
                <c:pt idx="4">
                  <c:v>89</c:v>
                </c:pt>
                <c:pt idx="5">
                  <c:v>87.8</c:v>
                </c:pt>
                <c:pt idx="6">
                  <c:v>46.1</c:v>
                </c:pt>
              </c:numCache>
            </c:numRef>
          </c:val>
          <c:extLst>
            <c:ext xmlns:c16="http://schemas.microsoft.com/office/drawing/2014/chart" uri="{C3380CC4-5D6E-409C-BE32-E72D297353CC}">
              <c16:uniqueId val="{00000001-BF2F-402F-874F-242C7C03D673}"/>
            </c:ext>
          </c:extLst>
        </c:ser>
        <c:ser>
          <c:idx val="2"/>
          <c:order val="2"/>
          <c:tx>
            <c:strRef>
              <c:f>Sheet1!$D$1</c:f>
              <c:strCache>
                <c:ptCount val="1"/>
                <c:pt idx="0">
                  <c:v>EMR</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Sheet1!$D$2:$D$8</c:f>
              <c:numCache>
                <c:formatCode>General</c:formatCode>
                <c:ptCount val="7"/>
                <c:pt idx="0">
                  <c:v>100</c:v>
                </c:pt>
                <c:pt idx="1">
                  <c:v>100</c:v>
                </c:pt>
                <c:pt idx="2">
                  <c:v>100</c:v>
                </c:pt>
                <c:pt idx="3">
                  <c:v>90.5</c:v>
                </c:pt>
                <c:pt idx="4">
                  <c:v>95.2</c:v>
                </c:pt>
                <c:pt idx="5">
                  <c:v>85.7</c:v>
                </c:pt>
                <c:pt idx="6">
                  <c:v>71.400000000000006</c:v>
                </c:pt>
              </c:numCache>
            </c:numRef>
          </c:val>
          <c:extLst>
            <c:ext xmlns:c16="http://schemas.microsoft.com/office/drawing/2014/chart" uri="{C3380CC4-5D6E-409C-BE32-E72D297353CC}">
              <c16:uniqueId val="{00000002-BF2F-402F-874F-242C7C03D673}"/>
            </c:ext>
          </c:extLst>
        </c:ser>
        <c:ser>
          <c:idx val="3"/>
          <c:order val="3"/>
          <c:tx>
            <c:strRef>
              <c:f>Sheet1!$E$1</c:f>
              <c:strCache>
                <c:ptCount val="1"/>
                <c:pt idx="0">
                  <c:v>EUR</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Sheet1!$E$2:$E$8</c:f>
              <c:numCache>
                <c:formatCode>General</c:formatCode>
                <c:ptCount val="7"/>
                <c:pt idx="0">
                  <c:v>97</c:v>
                </c:pt>
                <c:pt idx="1">
                  <c:v>99</c:v>
                </c:pt>
                <c:pt idx="2">
                  <c:v>98.5</c:v>
                </c:pt>
                <c:pt idx="3">
                  <c:v>97.3</c:v>
                </c:pt>
                <c:pt idx="4">
                  <c:v>94.5</c:v>
                </c:pt>
                <c:pt idx="5">
                  <c:v>94</c:v>
                </c:pt>
                <c:pt idx="6">
                  <c:v>75.099999999999994</c:v>
                </c:pt>
              </c:numCache>
            </c:numRef>
          </c:val>
          <c:extLst>
            <c:ext xmlns:c16="http://schemas.microsoft.com/office/drawing/2014/chart" uri="{C3380CC4-5D6E-409C-BE32-E72D297353CC}">
              <c16:uniqueId val="{00000003-BF2F-402F-874F-242C7C03D673}"/>
            </c:ext>
          </c:extLst>
        </c:ser>
        <c:ser>
          <c:idx val="4"/>
          <c:order val="4"/>
          <c:tx>
            <c:strRef>
              <c:f>Sheet1!$F$1</c:f>
              <c:strCache>
                <c:ptCount val="1"/>
                <c:pt idx="0">
                  <c:v>SEA</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Sheet1!$F$2:$F$8</c:f>
              <c:numCache>
                <c:formatCode>General</c:formatCode>
                <c:ptCount val="7"/>
                <c:pt idx="0">
                  <c:v>96.3</c:v>
                </c:pt>
                <c:pt idx="1">
                  <c:v>100</c:v>
                </c:pt>
                <c:pt idx="2">
                  <c:v>100</c:v>
                </c:pt>
                <c:pt idx="3">
                  <c:v>96.6</c:v>
                </c:pt>
                <c:pt idx="4">
                  <c:v>96.6</c:v>
                </c:pt>
                <c:pt idx="5">
                  <c:v>86.2</c:v>
                </c:pt>
                <c:pt idx="6">
                  <c:v>64.3</c:v>
                </c:pt>
              </c:numCache>
            </c:numRef>
          </c:val>
          <c:extLst>
            <c:ext xmlns:c16="http://schemas.microsoft.com/office/drawing/2014/chart" uri="{C3380CC4-5D6E-409C-BE32-E72D297353CC}">
              <c16:uniqueId val="{00000004-BF2F-402F-874F-242C7C03D673}"/>
            </c:ext>
          </c:extLst>
        </c:ser>
        <c:ser>
          <c:idx val="5"/>
          <c:order val="5"/>
          <c:tx>
            <c:strRef>
              <c:f>Sheet1!$G$1</c:f>
              <c:strCache>
                <c:ptCount val="1"/>
                <c:pt idx="0">
                  <c:v>WP</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Sheet1!$G$2:$G$8</c:f>
              <c:numCache>
                <c:formatCode>General</c:formatCode>
                <c:ptCount val="7"/>
                <c:pt idx="0">
                  <c:v>95.2</c:v>
                </c:pt>
                <c:pt idx="1">
                  <c:v>97.6</c:v>
                </c:pt>
                <c:pt idx="2">
                  <c:v>99.2</c:v>
                </c:pt>
                <c:pt idx="3">
                  <c:v>86.7</c:v>
                </c:pt>
                <c:pt idx="4">
                  <c:v>94</c:v>
                </c:pt>
                <c:pt idx="5">
                  <c:v>88.7</c:v>
                </c:pt>
                <c:pt idx="6">
                  <c:v>70.099999999999994</c:v>
                </c:pt>
              </c:numCache>
            </c:numRef>
          </c:val>
          <c:extLst>
            <c:ext xmlns:c16="http://schemas.microsoft.com/office/drawing/2014/chart" uri="{C3380CC4-5D6E-409C-BE32-E72D297353CC}">
              <c16:uniqueId val="{00000005-BF2F-402F-874F-242C7C03D673}"/>
            </c:ext>
          </c:extLst>
        </c:ser>
        <c:ser>
          <c:idx val="6"/>
          <c:order val="6"/>
          <c:tx>
            <c:strRef>
              <c:f>Sheet1!$H$1</c:f>
              <c:strCache>
                <c:ptCount val="1"/>
                <c:pt idx="0">
                  <c:v>Global</c:v>
                </c:pt>
              </c:strCache>
            </c:strRef>
          </c:tx>
          <c:invertIfNegative val="0"/>
          <c:cat>
            <c:strRef>
              <c:f>Sheet1!$A$2:$A$8</c:f>
              <c:strCache>
                <c:ptCount val="7"/>
                <c:pt idx="0">
                  <c:v>Pt Edu</c:v>
                </c:pt>
                <c:pt idx="1">
                  <c:v>Initial Ass.</c:v>
                </c:pt>
                <c:pt idx="2">
                  <c:v>Risk Factors</c:v>
                </c:pt>
                <c:pt idx="3">
                  <c:v>Ex Train</c:v>
                </c:pt>
                <c:pt idx="4">
                  <c:v>Diet</c:v>
                </c:pt>
                <c:pt idx="5">
                  <c:v>Psy/Stress</c:v>
                </c:pt>
                <c:pt idx="6">
                  <c:v>OT/Vocat.</c:v>
                </c:pt>
              </c:strCache>
            </c:strRef>
          </c:cat>
          <c:val>
            <c:numRef>
              <c:f>Sheet1!$H$2:$H$8</c:f>
              <c:numCache>
                <c:formatCode>General</c:formatCode>
                <c:ptCount val="7"/>
                <c:pt idx="0">
                  <c:v>96.9</c:v>
                </c:pt>
                <c:pt idx="1">
                  <c:v>98.8</c:v>
                </c:pt>
                <c:pt idx="2">
                  <c:v>98.2</c:v>
                </c:pt>
                <c:pt idx="3">
                  <c:v>94.3</c:v>
                </c:pt>
                <c:pt idx="4">
                  <c:v>92.7</c:v>
                </c:pt>
                <c:pt idx="5">
                  <c:v>90.4</c:v>
                </c:pt>
                <c:pt idx="6">
                  <c:v>65.7</c:v>
                </c:pt>
              </c:numCache>
            </c:numRef>
          </c:val>
          <c:extLst>
            <c:ext xmlns:c16="http://schemas.microsoft.com/office/drawing/2014/chart" uri="{C3380CC4-5D6E-409C-BE32-E72D297353CC}">
              <c16:uniqueId val="{00000006-BF2F-402F-874F-242C7C03D673}"/>
            </c:ext>
          </c:extLst>
        </c:ser>
        <c:dLbls>
          <c:showLegendKey val="0"/>
          <c:showVal val="0"/>
          <c:showCatName val="0"/>
          <c:showSerName val="0"/>
          <c:showPercent val="0"/>
          <c:showBubbleSize val="0"/>
        </c:dLbls>
        <c:gapWidth val="150"/>
        <c:axId val="1221385392"/>
        <c:axId val="1240338864"/>
      </c:barChart>
      <c:catAx>
        <c:axId val="1221385392"/>
        <c:scaling>
          <c:orientation val="minMax"/>
        </c:scaling>
        <c:delete val="0"/>
        <c:axPos val="b"/>
        <c:numFmt formatCode="General" sourceLinked="0"/>
        <c:majorTickMark val="out"/>
        <c:minorTickMark val="none"/>
        <c:tickLblPos val="nextTo"/>
        <c:crossAx val="1240338864"/>
        <c:crosses val="autoZero"/>
        <c:auto val="1"/>
        <c:lblAlgn val="ctr"/>
        <c:lblOffset val="100"/>
        <c:noMultiLvlLbl val="0"/>
      </c:catAx>
      <c:valAx>
        <c:axId val="1240338864"/>
        <c:scaling>
          <c:orientation val="minMax"/>
          <c:max val="100"/>
          <c:min val="0"/>
        </c:scaling>
        <c:delete val="0"/>
        <c:axPos val="l"/>
        <c:majorGridlines/>
        <c:title>
          <c:tx>
            <c:rich>
              <a:bodyPr rot="-5400000" vert="horz"/>
              <a:lstStyle/>
              <a:p>
                <a:pPr>
                  <a:defRPr sz="1800"/>
                </a:pPr>
                <a:r>
                  <a:rPr lang="en-US" sz="1800" dirty="0"/>
                  <a:t>%</a:t>
                </a:r>
              </a:p>
            </c:rich>
          </c:tx>
          <c:overlay val="0"/>
        </c:title>
        <c:numFmt formatCode="General" sourceLinked="1"/>
        <c:majorTickMark val="out"/>
        <c:minorTickMark val="none"/>
        <c:tickLblPos val="nextTo"/>
        <c:crossAx val="1221385392"/>
        <c:crosses val="autoZero"/>
        <c:crossBetween val="between"/>
      </c:valAx>
      <c:spPr>
        <a:noFill/>
        <a:ln w="25400">
          <a:noFill/>
        </a:ln>
      </c:spPr>
    </c:plotArea>
    <c:legend>
      <c:legendPos val="t"/>
      <c:layout>
        <c:manualLayout>
          <c:xMode val="edge"/>
          <c:yMode val="edge"/>
          <c:x val="0.176979135746889"/>
          <c:y val="1.03950635725664E-2"/>
          <c:w val="0.64604172850622299"/>
          <c:h val="7.25286912962827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AFR</c:v>
                </c:pt>
              </c:strCache>
            </c:strRef>
          </c:tx>
          <c:spPr>
            <a:solidFill>
              <a:schemeClr val="accent1"/>
            </a:solidFill>
            <a:ln>
              <a:noFill/>
            </a:ln>
            <a:effectLst/>
          </c:spPr>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Sheet1!$B$2:$B$8</c:f>
              <c:numCache>
                <c:formatCode>General</c:formatCode>
                <c:ptCount val="7"/>
                <c:pt idx="0">
                  <c:v>100</c:v>
                </c:pt>
                <c:pt idx="1">
                  <c:v>100</c:v>
                </c:pt>
                <c:pt idx="2">
                  <c:v>100</c:v>
                </c:pt>
                <c:pt idx="3">
                  <c:v>100</c:v>
                </c:pt>
                <c:pt idx="4">
                  <c:v>75</c:v>
                </c:pt>
                <c:pt idx="5">
                  <c:v>87.5</c:v>
                </c:pt>
                <c:pt idx="6">
                  <c:v>81.3</c:v>
                </c:pt>
              </c:numCache>
            </c:numRef>
          </c:val>
          <c:extLst>
            <c:ext xmlns:c16="http://schemas.microsoft.com/office/drawing/2014/chart" uri="{C3380CC4-5D6E-409C-BE32-E72D297353CC}">
              <c16:uniqueId val="{00000000-9AC9-DC4C-8897-117C1456D931}"/>
            </c:ext>
          </c:extLst>
        </c:ser>
        <c:ser>
          <c:idx val="1"/>
          <c:order val="1"/>
          <c:tx>
            <c:strRef>
              <c:f>Sheet1!$C$1</c:f>
              <c:strCache>
                <c:ptCount val="1"/>
                <c:pt idx="0">
                  <c:v>AM</c:v>
                </c:pt>
              </c:strCache>
            </c:strRef>
          </c:tx>
          <c:spPr>
            <a:solidFill>
              <a:schemeClr val="accent2"/>
            </a:solidFill>
            <a:ln>
              <a:noFill/>
            </a:ln>
            <a:effectLst/>
          </c:spPr>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Sheet1!$C$2:$C$8</c:f>
              <c:numCache>
                <c:formatCode>General</c:formatCode>
                <c:ptCount val="7"/>
                <c:pt idx="0">
                  <c:v>99.6</c:v>
                </c:pt>
                <c:pt idx="1">
                  <c:v>98.3</c:v>
                </c:pt>
                <c:pt idx="2">
                  <c:v>95.3</c:v>
                </c:pt>
                <c:pt idx="3">
                  <c:v>94</c:v>
                </c:pt>
                <c:pt idx="4">
                  <c:v>92.8</c:v>
                </c:pt>
                <c:pt idx="5">
                  <c:v>90.2</c:v>
                </c:pt>
                <c:pt idx="6">
                  <c:v>83.1</c:v>
                </c:pt>
              </c:numCache>
            </c:numRef>
          </c:val>
          <c:extLst>
            <c:ext xmlns:c16="http://schemas.microsoft.com/office/drawing/2014/chart" uri="{C3380CC4-5D6E-409C-BE32-E72D297353CC}">
              <c16:uniqueId val="{00000001-9AC9-DC4C-8897-117C1456D931}"/>
            </c:ext>
          </c:extLst>
        </c:ser>
        <c:ser>
          <c:idx val="2"/>
          <c:order val="2"/>
          <c:tx>
            <c:strRef>
              <c:f>Sheet1!$D$1</c:f>
              <c:strCache>
                <c:ptCount val="1"/>
                <c:pt idx="0">
                  <c:v>EMR</c:v>
                </c:pt>
              </c:strCache>
            </c:strRef>
          </c:tx>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Sheet1!$D$2:$D$8</c:f>
              <c:numCache>
                <c:formatCode>General</c:formatCode>
                <c:ptCount val="7"/>
                <c:pt idx="0">
                  <c:v>100</c:v>
                </c:pt>
                <c:pt idx="1">
                  <c:v>100</c:v>
                </c:pt>
                <c:pt idx="2">
                  <c:v>100</c:v>
                </c:pt>
                <c:pt idx="3">
                  <c:v>95.2</c:v>
                </c:pt>
                <c:pt idx="4">
                  <c:v>100</c:v>
                </c:pt>
                <c:pt idx="5">
                  <c:v>100</c:v>
                </c:pt>
                <c:pt idx="6">
                  <c:v>85.7</c:v>
                </c:pt>
              </c:numCache>
            </c:numRef>
          </c:val>
          <c:extLst>
            <c:ext xmlns:c16="http://schemas.microsoft.com/office/drawing/2014/chart" uri="{C3380CC4-5D6E-409C-BE32-E72D297353CC}">
              <c16:uniqueId val="{00000000-0622-4279-BAF4-D156FC72FDFF}"/>
            </c:ext>
          </c:extLst>
        </c:ser>
        <c:ser>
          <c:idx val="3"/>
          <c:order val="3"/>
          <c:tx>
            <c:strRef>
              <c:f>Sheet1!$E$1</c:f>
              <c:strCache>
                <c:ptCount val="1"/>
                <c:pt idx="0">
                  <c:v>EUR</c:v>
                </c:pt>
              </c:strCache>
            </c:strRef>
          </c:tx>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Sheet1!$E$2:$E$8</c:f>
              <c:numCache>
                <c:formatCode>General</c:formatCode>
                <c:ptCount val="7"/>
                <c:pt idx="0">
                  <c:v>98.7</c:v>
                </c:pt>
                <c:pt idx="1">
                  <c:v>97.4</c:v>
                </c:pt>
                <c:pt idx="2">
                  <c:v>95.7</c:v>
                </c:pt>
                <c:pt idx="3">
                  <c:v>95.6</c:v>
                </c:pt>
                <c:pt idx="4">
                  <c:v>93.1</c:v>
                </c:pt>
                <c:pt idx="5">
                  <c:v>89</c:v>
                </c:pt>
                <c:pt idx="6">
                  <c:v>90.5</c:v>
                </c:pt>
              </c:numCache>
            </c:numRef>
          </c:val>
          <c:extLst>
            <c:ext xmlns:c16="http://schemas.microsoft.com/office/drawing/2014/chart" uri="{C3380CC4-5D6E-409C-BE32-E72D297353CC}">
              <c16:uniqueId val="{00000001-0622-4279-BAF4-D156FC72FDFF}"/>
            </c:ext>
          </c:extLst>
        </c:ser>
        <c:ser>
          <c:idx val="4"/>
          <c:order val="4"/>
          <c:tx>
            <c:strRef>
              <c:f>Sheet1!$F$1</c:f>
              <c:strCache>
                <c:ptCount val="1"/>
                <c:pt idx="0">
                  <c:v>SEA</c:v>
                </c:pt>
              </c:strCache>
            </c:strRef>
          </c:tx>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Sheet1!$F$2:$F$8</c:f>
              <c:numCache>
                <c:formatCode>General</c:formatCode>
                <c:ptCount val="7"/>
                <c:pt idx="0">
                  <c:v>100</c:v>
                </c:pt>
                <c:pt idx="1">
                  <c:v>96.6</c:v>
                </c:pt>
                <c:pt idx="2">
                  <c:v>100</c:v>
                </c:pt>
                <c:pt idx="3">
                  <c:v>82.8</c:v>
                </c:pt>
                <c:pt idx="4">
                  <c:v>96.6</c:v>
                </c:pt>
                <c:pt idx="5">
                  <c:v>96.6</c:v>
                </c:pt>
                <c:pt idx="6">
                  <c:v>65.5</c:v>
                </c:pt>
              </c:numCache>
            </c:numRef>
          </c:val>
          <c:extLst>
            <c:ext xmlns:c16="http://schemas.microsoft.com/office/drawing/2014/chart" uri="{C3380CC4-5D6E-409C-BE32-E72D297353CC}">
              <c16:uniqueId val="{00000002-0622-4279-BAF4-D156FC72FDFF}"/>
            </c:ext>
          </c:extLst>
        </c:ser>
        <c:ser>
          <c:idx val="5"/>
          <c:order val="5"/>
          <c:tx>
            <c:strRef>
              <c:f>Sheet1!$G$1</c:f>
              <c:strCache>
                <c:ptCount val="1"/>
                <c:pt idx="0">
                  <c:v>WP</c:v>
                </c:pt>
              </c:strCache>
            </c:strRef>
          </c:tx>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Sheet1!$G$2:$G$8</c:f>
              <c:numCache>
                <c:formatCode>General</c:formatCode>
                <c:ptCount val="7"/>
                <c:pt idx="0">
                  <c:v>99.2</c:v>
                </c:pt>
                <c:pt idx="1">
                  <c:v>98.4</c:v>
                </c:pt>
                <c:pt idx="2">
                  <c:v>89.3</c:v>
                </c:pt>
                <c:pt idx="3">
                  <c:v>93.4</c:v>
                </c:pt>
                <c:pt idx="4">
                  <c:v>86.5</c:v>
                </c:pt>
                <c:pt idx="5">
                  <c:v>83.7</c:v>
                </c:pt>
                <c:pt idx="6">
                  <c:v>83.5</c:v>
                </c:pt>
              </c:numCache>
            </c:numRef>
          </c:val>
          <c:extLst>
            <c:ext xmlns:c16="http://schemas.microsoft.com/office/drawing/2014/chart" uri="{C3380CC4-5D6E-409C-BE32-E72D297353CC}">
              <c16:uniqueId val="{00000003-0622-4279-BAF4-D156FC72FDFF}"/>
            </c:ext>
          </c:extLst>
        </c:ser>
        <c:ser>
          <c:idx val="6"/>
          <c:order val="6"/>
          <c:tx>
            <c:strRef>
              <c:f>Sheet1!$H$1</c:f>
              <c:strCache>
                <c:ptCount val="1"/>
                <c:pt idx="0">
                  <c:v>Global</c:v>
                </c:pt>
              </c:strCache>
            </c:strRef>
          </c:tx>
          <c:invertIfNegative val="0"/>
          <c:cat>
            <c:strRef>
              <c:f>Sheet1!$A$2:$A$8</c:f>
              <c:strCache>
                <c:ptCount val="7"/>
                <c:pt idx="0">
                  <c:v>Blood pressure</c:v>
                </c:pt>
                <c:pt idx="1">
                  <c:v>Tobacco use</c:v>
                </c:pt>
                <c:pt idx="2">
                  <c:v>Adiposity</c:v>
                </c:pt>
                <c:pt idx="3">
                  <c:v>Physical Inactivity</c:v>
                </c:pt>
                <c:pt idx="4">
                  <c:v>Lipids</c:v>
                </c:pt>
                <c:pt idx="5">
                  <c:v>Glucose</c:v>
                </c:pt>
                <c:pt idx="6">
                  <c:v>Depression</c:v>
                </c:pt>
              </c:strCache>
            </c:strRef>
          </c:cat>
          <c:val>
            <c:numRef>
              <c:f>Sheet1!$H$2:$H$8</c:f>
              <c:numCache>
                <c:formatCode>General</c:formatCode>
                <c:ptCount val="7"/>
                <c:pt idx="0">
                  <c:v>99.1</c:v>
                </c:pt>
                <c:pt idx="1">
                  <c:v>98</c:v>
                </c:pt>
                <c:pt idx="2">
                  <c:v>94.24</c:v>
                </c:pt>
                <c:pt idx="3">
                  <c:v>94.3</c:v>
                </c:pt>
                <c:pt idx="4">
                  <c:v>91.03</c:v>
                </c:pt>
                <c:pt idx="5">
                  <c:v>88.4</c:v>
                </c:pt>
                <c:pt idx="6">
                  <c:v>85.8</c:v>
                </c:pt>
              </c:numCache>
            </c:numRef>
          </c:val>
          <c:extLst>
            <c:ext xmlns:c16="http://schemas.microsoft.com/office/drawing/2014/chart" uri="{C3380CC4-5D6E-409C-BE32-E72D297353CC}">
              <c16:uniqueId val="{00000004-0622-4279-BAF4-D156FC72FDFF}"/>
            </c:ext>
          </c:extLst>
        </c:ser>
        <c:dLbls>
          <c:showLegendKey val="0"/>
          <c:showVal val="0"/>
          <c:showCatName val="0"/>
          <c:showSerName val="0"/>
          <c:showPercent val="0"/>
          <c:showBubbleSize val="0"/>
        </c:dLbls>
        <c:gapWidth val="219"/>
        <c:overlap val="-27"/>
        <c:axId val="84304640"/>
        <c:axId val="84306176"/>
      </c:barChart>
      <c:catAx>
        <c:axId val="84304640"/>
        <c:scaling>
          <c:orientation val="minMax"/>
        </c:scaling>
        <c:delete val="0"/>
        <c:axPos val="b"/>
        <c:numFmt formatCode="#,##0_);\(#,##0\)" sourceLinked="0"/>
        <c:majorTickMark val="out"/>
        <c:minorTickMark val="none"/>
        <c:tickLblPos val="nextTo"/>
        <c:txPr>
          <a:bodyPr rot="-60000000" vert="horz"/>
          <a:lstStyle/>
          <a:p>
            <a:pPr>
              <a:defRPr sz="1800"/>
            </a:pPr>
            <a:endParaRPr lang="en-US"/>
          </a:p>
        </c:txPr>
        <c:crossAx val="84306176"/>
        <c:crosses val="autoZero"/>
        <c:auto val="1"/>
        <c:lblAlgn val="ctr"/>
        <c:lblOffset val="100"/>
        <c:tickMarkSkip val="1"/>
        <c:noMultiLvlLbl val="0"/>
      </c:catAx>
      <c:valAx>
        <c:axId val="843061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4304640"/>
        <c:crosses val="autoZero"/>
        <c:crossBetween val="between"/>
        <c:majorUnit val="20"/>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AFR</c:v>
                </c:pt>
              </c:strCache>
            </c:strRef>
          </c:tx>
          <c:invertIfNegative val="0"/>
          <c:cat>
            <c:strRef>
              <c:f>Sheet1!$A$2:$A$4</c:f>
              <c:strCache>
                <c:ptCount val="3"/>
                <c:pt idx="0">
                  <c:v>Public</c:v>
                </c:pt>
                <c:pt idx="1">
                  <c:v>Private (inc.pts)</c:v>
                </c:pt>
                <c:pt idx="2">
                  <c:v>Hybrid</c:v>
                </c:pt>
              </c:strCache>
            </c:strRef>
          </c:cat>
          <c:val>
            <c:numRef>
              <c:f>Sheet1!$B$2:$B$4</c:f>
              <c:numCache>
                <c:formatCode>General</c:formatCode>
                <c:ptCount val="3"/>
                <c:pt idx="0">
                  <c:v>0</c:v>
                </c:pt>
                <c:pt idx="1">
                  <c:v>94.1</c:v>
                </c:pt>
                <c:pt idx="2">
                  <c:v>5.9</c:v>
                </c:pt>
              </c:numCache>
            </c:numRef>
          </c:val>
          <c:extLst>
            <c:ext xmlns:c16="http://schemas.microsoft.com/office/drawing/2014/chart" uri="{C3380CC4-5D6E-409C-BE32-E72D297353CC}">
              <c16:uniqueId val="{00000000-7AA9-4533-9879-B4ACF231B402}"/>
            </c:ext>
          </c:extLst>
        </c:ser>
        <c:ser>
          <c:idx val="1"/>
          <c:order val="1"/>
          <c:tx>
            <c:strRef>
              <c:f>Sheet1!$C$1</c:f>
              <c:strCache>
                <c:ptCount val="1"/>
                <c:pt idx="0">
                  <c:v>AM</c:v>
                </c:pt>
              </c:strCache>
            </c:strRef>
          </c:tx>
          <c:invertIfNegative val="0"/>
          <c:cat>
            <c:strRef>
              <c:f>Sheet1!$A$2:$A$4</c:f>
              <c:strCache>
                <c:ptCount val="3"/>
                <c:pt idx="0">
                  <c:v>Public</c:v>
                </c:pt>
                <c:pt idx="1">
                  <c:v>Private (inc.pts)</c:v>
                </c:pt>
                <c:pt idx="2">
                  <c:v>Hybrid</c:v>
                </c:pt>
              </c:strCache>
            </c:strRef>
          </c:cat>
          <c:val>
            <c:numRef>
              <c:f>Sheet1!$C$2:$C$4</c:f>
              <c:numCache>
                <c:formatCode>General</c:formatCode>
                <c:ptCount val="3"/>
                <c:pt idx="0">
                  <c:v>32.299999999999997</c:v>
                </c:pt>
                <c:pt idx="1">
                  <c:v>25.3</c:v>
                </c:pt>
                <c:pt idx="2">
                  <c:v>42.4</c:v>
                </c:pt>
              </c:numCache>
            </c:numRef>
          </c:val>
          <c:extLst>
            <c:ext xmlns:c16="http://schemas.microsoft.com/office/drawing/2014/chart" uri="{C3380CC4-5D6E-409C-BE32-E72D297353CC}">
              <c16:uniqueId val="{00000001-7AA9-4533-9879-B4ACF231B402}"/>
            </c:ext>
          </c:extLst>
        </c:ser>
        <c:ser>
          <c:idx val="2"/>
          <c:order val="2"/>
          <c:tx>
            <c:strRef>
              <c:f>Sheet1!$D$1</c:f>
              <c:strCache>
                <c:ptCount val="1"/>
                <c:pt idx="0">
                  <c:v>EMR</c:v>
                </c:pt>
              </c:strCache>
            </c:strRef>
          </c:tx>
          <c:invertIfNegative val="0"/>
          <c:cat>
            <c:strRef>
              <c:f>Sheet1!$A$2:$A$4</c:f>
              <c:strCache>
                <c:ptCount val="3"/>
                <c:pt idx="0">
                  <c:v>Public</c:v>
                </c:pt>
                <c:pt idx="1">
                  <c:v>Private (inc.pts)</c:v>
                </c:pt>
                <c:pt idx="2">
                  <c:v>Hybrid</c:v>
                </c:pt>
              </c:strCache>
            </c:strRef>
          </c:cat>
          <c:val>
            <c:numRef>
              <c:f>Sheet1!$D$2:$D$4</c:f>
              <c:numCache>
                <c:formatCode>General</c:formatCode>
                <c:ptCount val="3"/>
                <c:pt idx="0">
                  <c:v>20.8</c:v>
                </c:pt>
                <c:pt idx="1">
                  <c:v>33.299999999999997</c:v>
                </c:pt>
                <c:pt idx="2">
                  <c:v>45.8</c:v>
                </c:pt>
              </c:numCache>
            </c:numRef>
          </c:val>
          <c:extLst>
            <c:ext xmlns:c16="http://schemas.microsoft.com/office/drawing/2014/chart" uri="{C3380CC4-5D6E-409C-BE32-E72D297353CC}">
              <c16:uniqueId val="{00000002-7AA9-4533-9879-B4ACF231B402}"/>
            </c:ext>
          </c:extLst>
        </c:ser>
        <c:ser>
          <c:idx val="3"/>
          <c:order val="3"/>
          <c:tx>
            <c:strRef>
              <c:f>Sheet1!$E$1</c:f>
              <c:strCache>
                <c:ptCount val="1"/>
                <c:pt idx="0">
                  <c:v>EUR</c:v>
                </c:pt>
              </c:strCache>
            </c:strRef>
          </c:tx>
          <c:invertIfNegative val="0"/>
          <c:cat>
            <c:strRef>
              <c:f>Sheet1!$A$2:$A$4</c:f>
              <c:strCache>
                <c:ptCount val="3"/>
                <c:pt idx="0">
                  <c:v>Public</c:v>
                </c:pt>
                <c:pt idx="1">
                  <c:v>Private (inc.pts)</c:v>
                </c:pt>
                <c:pt idx="2">
                  <c:v>Hybrid</c:v>
                </c:pt>
              </c:strCache>
            </c:strRef>
          </c:cat>
          <c:val>
            <c:numRef>
              <c:f>Sheet1!$E$2:$E$4</c:f>
              <c:numCache>
                <c:formatCode>General</c:formatCode>
                <c:ptCount val="3"/>
                <c:pt idx="0">
                  <c:v>73.7</c:v>
                </c:pt>
                <c:pt idx="1">
                  <c:v>9.5</c:v>
                </c:pt>
                <c:pt idx="2">
                  <c:v>16.8</c:v>
                </c:pt>
              </c:numCache>
            </c:numRef>
          </c:val>
          <c:extLst>
            <c:ext xmlns:c16="http://schemas.microsoft.com/office/drawing/2014/chart" uri="{C3380CC4-5D6E-409C-BE32-E72D297353CC}">
              <c16:uniqueId val="{00000003-7AA9-4533-9879-B4ACF231B402}"/>
            </c:ext>
          </c:extLst>
        </c:ser>
        <c:ser>
          <c:idx val="4"/>
          <c:order val="4"/>
          <c:tx>
            <c:strRef>
              <c:f>Sheet1!$F$1</c:f>
              <c:strCache>
                <c:ptCount val="1"/>
                <c:pt idx="0">
                  <c:v>SEA</c:v>
                </c:pt>
              </c:strCache>
            </c:strRef>
          </c:tx>
          <c:invertIfNegative val="0"/>
          <c:cat>
            <c:strRef>
              <c:f>Sheet1!$A$2:$A$4</c:f>
              <c:strCache>
                <c:ptCount val="3"/>
                <c:pt idx="0">
                  <c:v>Public</c:v>
                </c:pt>
                <c:pt idx="1">
                  <c:v>Private (inc.pts)</c:v>
                </c:pt>
                <c:pt idx="2">
                  <c:v>Hybrid</c:v>
                </c:pt>
              </c:strCache>
            </c:strRef>
          </c:cat>
          <c:val>
            <c:numRef>
              <c:f>Sheet1!$F$2:$F$4</c:f>
              <c:numCache>
                <c:formatCode>General</c:formatCode>
                <c:ptCount val="3"/>
                <c:pt idx="0">
                  <c:v>26.7</c:v>
                </c:pt>
                <c:pt idx="1">
                  <c:v>56.7</c:v>
                </c:pt>
                <c:pt idx="2">
                  <c:v>16.7</c:v>
                </c:pt>
              </c:numCache>
            </c:numRef>
          </c:val>
          <c:extLst>
            <c:ext xmlns:c16="http://schemas.microsoft.com/office/drawing/2014/chart" uri="{C3380CC4-5D6E-409C-BE32-E72D297353CC}">
              <c16:uniqueId val="{00000004-7AA9-4533-9879-B4ACF231B402}"/>
            </c:ext>
          </c:extLst>
        </c:ser>
        <c:ser>
          <c:idx val="5"/>
          <c:order val="5"/>
          <c:tx>
            <c:strRef>
              <c:f>Sheet1!$G$1</c:f>
              <c:strCache>
                <c:ptCount val="1"/>
                <c:pt idx="0">
                  <c:v>WP</c:v>
                </c:pt>
              </c:strCache>
            </c:strRef>
          </c:tx>
          <c:invertIfNegative val="0"/>
          <c:cat>
            <c:strRef>
              <c:f>Sheet1!$A$2:$A$4</c:f>
              <c:strCache>
                <c:ptCount val="3"/>
                <c:pt idx="0">
                  <c:v>Public</c:v>
                </c:pt>
                <c:pt idx="1">
                  <c:v>Private (inc.pts)</c:v>
                </c:pt>
                <c:pt idx="2">
                  <c:v>Hybrid</c:v>
                </c:pt>
              </c:strCache>
            </c:strRef>
          </c:cat>
          <c:val>
            <c:numRef>
              <c:f>Sheet1!$G$2:$G$4</c:f>
              <c:numCache>
                <c:formatCode>General</c:formatCode>
                <c:ptCount val="3"/>
                <c:pt idx="0">
                  <c:v>56.2</c:v>
                </c:pt>
                <c:pt idx="1">
                  <c:v>19.600000000000001</c:v>
                </c:pt>
                <c:pt idx="2">
                  <c:v>24.2</c:v>
                </c:pt>
              </c:numCache>
            </c:numRef>
          </c:val>
          <c:extLst>
            <c:ext xmlns:c16="http://schemas.microsoft.com/office/drawing/2014/chart" uri="{C3380CC4-5D6E-409C-BE32-E72D297353CC}">
              <c16:uniqueId val="{00000005-7AA9-4533-9879-B4ACF231B402}"/>
            </c:ext>
          </c:extLst>
        </c:ser>
        <c:ser>
          <c:idx val="6"/>
          <c:order val="6"/>
          <c:tx>
            <c:strRef>
              <c:f>Sheet1!$H$1</c:f>
              <c:strCache>
                <c:ptCount val="1"/>
                <c:pt idx="0">
                  <c:v>Global</c:v>
                </c:pt>
              </c:strCache>
            </c:strRef>
          </c:tx>
          <c:invertIfNegative val="0"/>
          <c:cat>
            <c:strRef>
              <c:f>Sheet1!$A$2:$A$4</c:f>
              <c:strCache>
                <c:ptCount val="3"/>
                <c:pt idx="0">
                  <c:v>Public</c:v>
                </c:pt>
                <c:pt idx="1">
                  <c:v>Private (inc.pts)</c:v>
                </c:pt>
                <c:pt idx="2">
                  <c:v>Hybrid</c:v>
                </c:pt>
              </c:strCache>
            </c:strRef>
          </c:cat>
          <c:val>
            <c:numRef>
              <c:f>Sheet1!$H$2:$H$4</c:f>
              <c:numCache>
                <c:formatCode>General</c:formatCode>
                <c:ptCount val="3"/>
                <c:pt idx="0">
                  <c:v>55.7</c:v>
                </c:pt>
                <c:pt idx="1">
                  <c:v>19</c:v>
                </c:pt>
                <c:pt idx="2">
                  <c:v>25.3</c:v>
                </c:pt>
              </c:numCache>
            </c:numRef>
          </c:val>
          <c:extLst>
            <c:ext xmlns:c16="http://schemas.microsoft.com/office/drawing/2014/chart" uri="{C3380CC4-5D6E-409C-BE32-E72D297353CC}">
              <c16:uniqueId val="{00000006-7AA9-4533-9879-B4ACF231B402}"/>
            </c:ext>
          </c:extLst>
        </c:ser>
        <c:dLbls>
          <c:showLegendKey val="0"/>
          <c:showVal val="0"/>
          <c:showCatName val="0"/>
          <c:showSerName val="0"/>
          <c:showPercent val="0"/>
          <c:showBubbleSize val="0"/>
        </c:dLbls>
        <c:gapWidth val="150"/>
        <c:axId val="1220591856"/>
        <c:axId val="1672184720"/>
      </c:barChart>
      <c:catAx>
        <c:axId val="1220591856"/>
        <c:scaling>
          <c:orientation val="minMax"/>
        </c:scaling>
        <c:delete val="0"/>
        <c:axPos val="b"/>
        <c:numFmt formatCode="General" sourceLinked="0"/>
        <c:majorTickMark val="out"/>
        <c:minorTickMark val="none"/>
        <c:tickLblPos val="nextTo"/>
        <c:crossAx val="1672184720"/>
        <c:crosses val="autoZero"/>
        <c:auto val="1"/>
        <c:lblAlgn val="ctr"/>
        <c:lblOffset val="100"/>
        <c:noMultiLvlLbl val="0"/>
      </c:catAx>
      <c:valAx>
        <c:axId val="1672184720"/>
        <c:scaling>
          <c:orientation val="minMax"/>
          <c:max val="100"/>
          <c:min val="0"/>
        </c:scaling>
        <c:delete val="0"/>
        <c:axPos val="l"/>
        <c:majorGridlines/>
        <c:title>
          <c:tx>
            <c:rich>
              <a:bodyPr rot="-5400000" vert="horz"/>
              <a:lstStyle/>
              <a:p>
                <a:pPr>
                  <a:defRPr sz="1800"/>
                </a:pPr>
                <a:r>
                  <a:rPr lang="en-US" sz="1800" dirty="0"/>
                  <a:t>%</a:t>
                </a:r>
              </a:p>
            </c:rich>
          </c:tx>
          <c:overlay val="0"/>
        </c:title>
        <c:numFmt formatCode="General" sourceLinked="1"/>
        <c:majorTickMark val="out"/>
        <c:minorTickMark val="none"/>
        <c:tickLblPos val="nextTo"/>
        <c:crossAx val="122059185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AFR</c:v>
                </c:pt>
              </c:strCache>
            </c:strRef>
          </c:tx>
          <c:invertIfNegative val="0"/>
          <c:cat>
            <c:numRef>
              <c:f>Sheet1!$A$2</c:f>
              <c:numCache>
                <c:formatCode>General</c:formatCode>
                <c:ptCount val="1"/>
              </c:numCache>
            </c:numRef>
          </c:cat>
          <c:val>
            <c:numRef>
              <c:f>Sheet1!$B$2</c:f>
              <c:numCache>
                <c:formatCode>General</c:formatCode>
                <c:ptCount val="1"/>
                <c:pt idx="0">
                  <c:v>11.8</c:v>
                </c:pt>
              </c:numCache>
            </c:numRef>
          </c:val>
          <c:extLst>
            <c:ext xmlns:c16="http://schemas.microsoft.com/office/drawing/2014/chart" uri="{C3380CC4-5D6E-409C-BE32-E72D297353CC}">
              <c16:uniqueId val="{00000000-E160-44A8-9E2B-8DDF7C981C9D}"/>
            </c:ext>
          </c:extLst>
        </c:ser>
        <c:ser>
          <c:idx val="1"/>
          <c:order val="1"/>
          <c:tx>
            <c:strRef>
              <c:f>Sheet1!$C$1</c:f>
              <c:strCache>
                <c:ptCount val="1"/>
                <c:pt idx="0">
                  <c:v>AM</c:v>
                </c:pt>
              </c:strCache>
            </c:strRef>
          </c:tx>
          <c:invertIfNegative val="0"/>
          <c:cat>
            <c:numRef>
              <c:f>Sheet1!$A$2</c:f>
              <c:numCache>
                <c:formatCode>General</c:formatCode>
                <c:ptCount val="1"/>
              </c:numCache>
            </c:numRef>
          </c:cat>
          <c:val>
            <c:numRef>
              <c:f>Sheet1!$C$2</c:f>
              <c:numCache>
                <c:formatCode>General</c:formatCode>
                <c:ptCount val="1"/>
                <c:pt idx="0">
                  <c:v>29.3</c:v>
                </c:pt>
              </c:numCache>
            </c:numRef>
          </c:val>
          <c:extLst>
            <c:ext xmlns:c16="http://schemas.microsoft.com/office/drawing/2014/chart" uri="{C3380CC4-5D6E-409C-BE32-E72D297353CC}">
              <c16:uniqueId val="{00000001-E160-44A8-9E2B-8DDF7C981C9D}"/>
            </c:ext>
          </c:extLst>
        </c:ser>
        <c:ser>
          <c:idx val="2"/>
          <c:order val="2"/>
          <c:tx>
            <c:strRef>
              <c:f>Sheet1!$D$1</c:f>
              <c:strCache>
                <c:ptCount val="1"/>
                <c:pt idx="0">
                  <c:v>EMR</c:v>
                </c:pt>
              </c:strCache>
            </c:strRef>
          </c:tx>
          <c:invertIfNegative val="0"/>
          <c:cat>
            <c:numRef>
              <c:f>Sheet1!$A$2</c:f>
              <c:numCache>
                <c:formatCode>General</c:formatCode>
                <c:ptCount val="1"/>
              </c:numCache>
            </c:numRef>
          </c:cat>
          <c:val>
            <c:numRef>
              <c:f>Sheet1!$D$2</c:f>
              <c:numCache>
                <c:formatCode>General</c:formatCode>
                <c:ptCount val="1"/>
                <c:pt idx="0">
                  <c:v>33.299999999999997</c:v>
                </c:pt>
              </c:numCache>
            </c:numRef>
          </c:val>
          <c:extLst>
            <c:ext xmlns:c16="http://schemas.microsoft.com/office/drawing/2014/chart" uri="{C3380CC4-5D6E-409C-BE32-E72D297353CC}">
              <c16:uniqueId val="{00000002-E160-44A8-9E2B-8DDF7C981C9D}"/>
            </c:ext>
          </c:extLst>
        </c:ser>
        <c:ser>
          <c:idx val="3"/>
          <c:order val="3"/>
          <c:tx>
            <c:strRef>
              <c:f>Sheet1!$E$1</c:f>
              <c:strCache>
                <c:ptCount val="1"/>
                <c:pt idx="0">
                  <c:v>EUR</c:v>
                </c:pt>
              </c:strCache>
            </c:strRef>
          </c:tx>
          <c:invertIfNegative val="0"/>
          <c:cat>
            <c:numRef>
              <c:f>Sheet1!$A$2</c:f>
              <c:numCache>
                <c:formatCode>General</c:formatCode>
                <c:ptCount val="1"/>
              </c:numCache>
            </c:numRef>
          </c:cat>
          <c:val>
            <c:numRef>
              <c:f>Sheet1!$E$2</c:f>
              <c:numCache>
                <c:formatCode>General</c:formatCode>
                <c:ptCount val="1"/>
                <c:pt idx="0">
                  <c:v>32.4</c:v>
                </c:pt>
              </c:numCache>
            </c:numRef>
          </c:val>
          <c:extLst>
            <c:ext xmlns:c16="http://schemas.microsoft.com/office/drawing/2014/chart" uri="{C3380CC4-5D6E-409C-BE32-E72D297353CC}">
              <c16:uniqueId val="{00000003-E160-44A8-9E2B-8DDF7C981C9D}"/>
            </c:ext>
          </c:extLst>
        </c:ser>
        <c:ser>
          <c:idx val="4"/>
          <c:order val="4"/>
          <c:tx>
            <c:strRef>
              <c:f>Sheet1!$F$1</c:f>
              <c:strCache>
                <c:ptCount val="1"/>
                <c:pt idx="0">
                  <c:v>SEA</c:v>
                </c:pt>
              </c:strCache>
            </c:strRef>
          </c:tx>
          <c:invertIfNegative val="0"/>
          <c:cat>
            <c:numRef>
              <c:f>Sheet1!$A$2</c:f>
              <c:numCache>
                <c:formatCode>General</c:formatCode>
                <c:ptCount val="1"/>
              </c:numCache>
            </c:numRef>
          </c:cat>
          <c:val>
            <c:numRef>
              <c:f>Sheet1!$F$2</c:f>
              <c:numCache>
                <c:formatCode>General</c:formatCode>
                <c:ptCount val="1"/>
                <c:pt idx="0">
                  <c:v>20.7</c:v>
                </c:pt>
              </c:numCache>
            </c:numRef>
          </c:val>
          <c:extLst>
            <c:ext xmlns:c16="http://schemas.microsoft.com/office/drawing/2014/chart" uri="{C3380CC4-5D6E-409C-BE32-E72D297353CC}">
              <c16:uniqueId val="{00000004-E160-44A8-9E2B-8DDF7C981C9D}"/>
            </c:ext>
          </c:extLst>
        </c:ser>
        <c:ser>
          <c:idx val="5"/>
          <c:order val="5"/>
          <c:tx>
            <c:strRef>
              <c:f>Sheet1!$G$1</c:f>
              <c:strCache>
                <c:ptCount val="1"/>
                <c:pt idx="0">
                  <c:v>WP</c:v>
                </c:pt>
              </c:strCache>
            </c:strRef>
          </c:tx>
          <c:invertIfNegative val="0"/>
          <c:cat>
            <c:numRef>
              <c:f>Sheet1!$A$2</c:f>
              <c:numCache>
                <c:formatCode>General</c:formatCode>
                <c:ptCount val="1"/>
              </c:numCache>
            </c:numRef>
          </c:cat>
          <c:val>
            <c:numRef>
              <c:f>Sheet1!$G$2</c:f>
              <c:numCache>
                <c:formatCode>General</c:formatCode>
                <c:ptCount val="1"/>
                <c:pt idx="0">
                  <c:v>33.5</c:v>
                </c:pt>
              </c:numCache>
            </c:numRef>
          </c:val>
          <c:extLst>
            <c:ext xmlns:c16="http://schemas.microsoft.com/office/drawing/2014/chart" uri="{C3380CC4-5D6E-409C-BE32-E72D297353CC}">
              <c16:uniqueId val="{00000005-E160-44A8-9E2B-8DDF7C981C9D}"/>
            </c:ext>
          </c:extLst>
        </c:ser>
        <c:ser>
          <c:idx val="6"/>
          <c:order val="6"/>
          <c:tx>
            <c:strRef>
              <c:f>Sheet1!$H$1</c:f>
              <c:strCache>
                <c:ptCount val="1"/>
                <c:pt idx="0">
                  <c:v>Global</c:v>
                </c:pt>
              </c:strCache>
            </c:strRef>
          </c:tx>
          <c:invertIfNegative val="0"/>
          <c:cat>
            <c:numRef>
              <c:f>Sheet1!$A$2</c:f>
              <c:numCache>
                <c:formatCode>General</c:formatCode>
                <c:ptCount val="1"/>
              </c:numCache>
            </c:numRef>
          </c:cat>
          <c:val>
            <c:numRef>
              <c:f>Sheet1!$H$2</c:f>
              <c:numCache>
                <c:formatCode>General</c:formatCode>
                <c:ptCount val="1"/>
                <c:pt idx="0">
                  <c:v>31.1</c:v>
                </c:pt>
              </c:numCache>
            </c:numRef>
          </c:val>
          <c:extLst>
            <c:ext xmlns:c16="http://schemas.microsoft.com/office/drawing/2014/chart" uri="{C3380CC4-5D6E-409C-BE32-E72D297353CC}">
              <c16:uniqueId val="{00000006-E160-44A8-9E2B-8DDF7C981C9D}"/>
            </c:ext>
          </c:extLst>
        </c:ser>
        <c:dLbls>
          <c:showLegendKey val="0"/>
          <c:showVal val="0"/>
          <c:showCatName val="0"/>
          <c:showSerName val="0"/>
          <c:showPercent val="0"/>
          <c:showBubbleSize val="0"/>
        </c:dLbls>
        <c:gapWidth val="150"/>
        <c:axId val="1720322736"/>
        <c:axId val="1672686256"/>
      </c:barChart>
      <c:catAx>
        <c:axId val="1720322736"/>
        <c:scaling>
          <c:orientation val="minMax"/>
        </c:scaling>
        <c:delete val="0"/>
        <c:axPos val="b"/>
        <c:numFmt formatCode="General" sourceLinked="1"/>
        <c:majorTickMark val="out"/>
        <c:minorTickMark val="none"/>
        <c:tickLblPos val="nextTo"/>
        <c:crossAx val="1672686256"/>
        <c:crosses val="autoZero"/>
        <c:auto val="1"/>
        <c:lblAlgn val="ctr"/>
        <c:lblOffset val="100"/>
        <c:noMultiLvlLbl val="0"/>
      </c:catAx>
      <c:valAx>
        <c:axId val="1672686256"/>
        <c:scaling>
          <c:orientation val="minMax"/>
          <c:max val="100"/>
          <c:min val="0"/>
        </c:scaling>
        <c:delete val="0"/>
        <c:axPos val="l"/>
        <c:majorGridlines/>
        <c:title>
          <c:tx>
            <c:rich>
              <a:bodyPr rot="-5400000" vert="horz"/>
              <a:lstStyle/>
              <a:p>
                <a:pPr>
                  <a:defRPr sz="1800"/>
                </a:pPr>
                <a:r>
                  <a:rPr lang="en-US" sz="1800" dirty="0"/>
                  <a:t>%</a:t>
                </a:r>
              </a:p>
            </c:rich>
          </c:tx>
          <c:overlay val="0"/>
        </c:title>
        <c:numFmt formatCode="General" sourceLinked="1"/>
        <c:majorTickMark val="out"/>
        <c:minorTickMark val="none"/>
        <c:tickLblPos val="nextTo"/>
        <c:crossAx val="1720322736"/>
        <c:crosses val="autoZero"/>
        <c:crossBetween val="between"/>
      </c:valAx>
    </c:plotArea>
    <c:legend>
      <c:legendPos val="t"/>
      <c:layout>
        <c:manualLayout>
          <c:xMode val="edge"/>
          <c:yMode val="edge"/>
          <c:x val="0.17395599770159501"/>
          <c:y val="6.5360849530472304E-2"/>
          <c:w val="0.67248004092170199"/>
          <c:h val="7.29659703626116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EAE25-D873-A340-A784-D5A164E996DE}" type="doc">
      <dgm:prSet loTypeId="urn:microsoft.com/office/officeart/2005/8/layout/StepDownProcess" loCatId="list" qsTypeId="urn:microsoft.com/office/officeart/2005/8/quickstyle/simple4" qsCatId="simple" csTypeId="urn:microsoft.com/office/officeart/2005/8/colors/accent4_2" csCatId="accent4" phldr="1"/>
      <dgm:spPr/>
    </dgm:pt>
    <dgm:pt modelId="{97623CD0-79F9-7E4A-9CA4-E213DC8C5FDD}">
      <dgm:prSet phldrT="[Text]"/>
      <dgm:spPr/>
      <dgm:t>
        <a:bodyPr/>
        <a:lstStyle/>
        <a:p>
          <a:r>
            <a:rPr lang="en-US" dirty="0"/>
            <a:t>National CR/ Cardiology Society</a:t>
          </a:r>
        </a:p>
      </dgm:t>
    </dgm:pt>
    <dgm:pt modelId="{7E31B755-AE2F-2349-84A7-4FFFC2F2BD74}" type="parTrans" cxnId="{FDE3A953-1F1B-5C41-B1E9-91C30A7C5E3D}">
      <dgm:prSet/>
      <dgm:spPr/>
      <dgm:t>
        <a:bodyPr/>
        <a:lstStyle/>
        <a:p>
          <a:endParaRPr lang="en-US"/>
        </a:p>
      </dgm:t>
    </dgm:pt>
    <dgm:pt modelId="{8F0011C8-B3BE-D74C-B942-D63049B2255D}" type="sibTrans" cxnId="{FDE3A953-1F1B-5C41-B1E9-91C30A7C5E3D}">
      <dgm:prSet/>
      <dgm:spPr/>
      <dgm:t>
        <a:bodyPr/>
        <a:lstStyle/>
        <a:p>
          <a:endParaRPr lang="en-US"/>
        </a:p>
      </dgm:t>
    </dgm:pt>
    <dgm:pt modelId="{8E9FF054-E8CC-6549-8A9E-33F1776F3389}">
      <dgm:prSet phldrT="[Text]"/>
      <dgm:spPr/>
      <dgm:t>
        <a:bodyPr/>
        <a:lstStyle/>
        <a:p>
          <a:r>
            <a:rPr lang="en-US" dirty="0"/>
            <a:t>International Assoc. &amp; Google  </a:t>
          </a:r>
        </a:p>
      </dgm:t>
    </dgm:pt>
    <dgm:pt modelId="{FC1FA32B-16C2-B04E-B632-0B5F44AD0606}" type="parTrans" cxnId="{7CCCFD46-B2A3-6240-848B-0158A3CC6980}">
      <dgm:prSet/>
      <dgm:spPr/>
      <dgm:t>
        <a:bodyPr/>
        <a:lstStyle/>
        <a:p>
          <a:endParaRPr lang="en-US"/>
        </a:p>
      </dgm:t>
    </dgm:pt>
    <dgm:pt modelId="{A72616D9-B27A-404A-A742-7C771FAE3D33}" type="sibTrans" cxnId="{7CCCFD46-B2A3-6240-848B-0158A3CC6980}">
      <dgm:prSet/>
      <dgm:spPr/>
      <dgm:t>
        <a:bodyPr/>
        <a:lstStyle/>
        <a:p>
          <a:endParaRPr lang="en-US"/>
        </a:p>
      </dgm:t>
    </dgm:pt>
    <dgm:pt modelId="{3B34200C-79CF-6C4C-B212-DD12C5573A2F}">
      <dgm:prSet/>
      <dgm:spPr/>
      <dgm:t>
        <a:bodyPr/>
        <a:lstStyle/>
        <a:p>
          <a:r>
            <a:rPr lang="en-US" dirty="0"/>
            <a:t>Champion in the field</a:t>
          </a:r>
        </a:p>
      </dgm:t>
    </dgm:pt>
    <dgm:pt modelId="{0EE5E783-56DF-BD41-88C4-7C12C4113613}" type="parTrans" cxnId="{3EB808A5-617C-2440-8A85-7DC76E5E1B51}">
      <dgm:prSet/>
      <dgm:spPr/>
      <dgm:t>
        <a:bodyPr/>
        <a:lstStyle/>
        <a:p>
          <a:endParaRPr lang="en-US"/>
        </a:p>
      </dgm:t>
    </dgm:pt>
    <dgm:pt modelId="{60E59981-FB8A-9D4A-9781-9B3597703F78}" type="sibTrans" cxnId="{3EB808A5-617C-2440-8A85-7DC76E5E1B51}">
      <dgm:prSet/>
      <dgm:spPr/>
      <dgm:t>
        <a:bodyPr/>
        <a:lstStyle/>
        <a:p>
          <a:endParaRPr lang="en-US"/>
        </a:p>
      </dgm:t>
    </dgm:pt>
    <dgm:pt modelId="{D028558A-8C0A-0B47-854F-08B48B307920}">
      <dgm:prSet phldrT="[Text]"/>
      <dgm:spPr/>
      <dgm:t>
        <a:bodyPr/>
        <a:lstStyle/>
        <a:p>
          <a:r>
            <a:rPr lang="en-US" dirty="0"/>
            <a:t>Literature Review- countries w CR</a:t>
          </a:r>
        </a:p>
      </dgm:t>
    </dgm:pt>
    <dgm:pt modelId="{867A2DAA-E0EE-CD48-ACD8-37809E79248D}" type="parTrans" cxnId="{7DAA5318-6BCB-3546-9779-FE5F94C1FE6C}">
      <dgm:prSet/>
      <dgm:spPr/>
      <dgm:t>
        <a:bodyPr/>
        <a:lstStyle/>
        <a:p>
          <a:endParaRPr lang="en-US"/>
        </a:p>
      </dgm:t>
    </dgm:pt>
    <dgm:pt modelId="{E5AA3762-C15F-C140-8E52-7CF07664AD41}" type="sibTrans" cxnId="{7DAA5318-6BCB-3546-9779-FE5F94C1FE6C}">
      <dgm:prSet/>
      <dgm:spPr/>
      <dgm:t>
        <a:bodyPr/>
        <a:lstStyle/>
        <a:p>
          <a:endParaRPr lang="en-US"/>
        </a:p>
      </dgm:t>
    </dgm:pt>
    <dgm:pt modelId="{66E7963F-3607-694B-B8A9-F6E44691BB14}">
      <dgm:prSet/>
      <dgm:spPr/>
      <dgm:t>
        <a:bodyPr/>
        <a:lstStyle/>
        <a:p>
          <a:r>
            <a:rPr lang="en-US" dirty="0"/>
            <a:t>List of countries</a:t>
          </a:r>
        </a:p>
        <a:p>
          <a:r>
            <a:rPr lang="en-US" dirty="0"/>
            <a:t>(N=203)</a:t>
          </a:r>
        </a:p>
      </dgm:t>
    </dgm:pt>
    <dgm:pt modelId="{D72672E5-A74F-8644-91D4-9D624E163E7B}" type="parTrans" cxnId="{9CEB9D0B-C6D0-0046-ACC4-924FFE745730}">
      <dgm:prSet/>
      <dgm:spPr/>
      <dgm:t>
        <a:bodyPr/>
        <a:lstStyle/>
        <a:p>
          <a:endParaRPr lang="en-US"/>
        </a:p>
      </dgm:t>
    </dgm:pt>
    <dgm:pt modelId="{CB06DD50-5331-B849-98F4-4179E5E63F71}" type="sibTrans" cxnId="{9CEB9D0B-C6D0-0046-ACC4-924FFE745730}">
      <dgm:prSet/>
      <dgm:spPr/>
      <dgm:t>
        <a:bodyPr/>
        <a:lstStyle/>
        <a:p>
          <a:endParaRPr lang="en-US"/>
        </a:p>
      </dgm:t>
    </dgm:pt>
    <dgm:pt modelId="{867BA757-AC37-AA47-92BE-4843E6A95F99}" type="pres">
      <dgm:prSet presAssocID="{075EAE25-D873-A340-A784-D5A164E996DE}" presName="rootnode" presStyleCnt="0">
        <dgm:presLayoutVars>
          <dgm:chMax/>
          <dgm:chPref/>
          <dgm:dir/>
          <dgm:animLvl val="lvl"/>
        </dgm:presLayoutVars>
      </dgm:prSet>
      <dgm:spPr/>
    </dgm:pt>
    <dgm:pt modelId="{B195DB6B-2B57-6642-AA90-365701E2A718}" type="pres">
      <dgm:prSet presAssocID="{66E7963F-3607-694B-B8A9-F6E44691BB14}" presName="composite" presStyleCnt="0"/>
      <dgm:spPr/>
    </dgm:pt>
    <dgm:pt modelId="{32C7BA11-4565-2F45-B5FA-21AEA156A825}" type="pres">
      <dgm:prSet presAssocID="{66E7963F-3607-694B-B8A9-F6E44691BB14}" presName="bentUpArrow1" presStyleLbl="alignImgPlace1" presStyleIdx="0" presStyleCnt="4"/>
      <dgm:spPr/>
    </dgm:pt>
    <dgm:pt modelId="{3C00E1A7-E801-B040-8C2E-34DC7AD4F869}" type="pres">
      <dgm:prSet presAssocID="{66E7963F-3607-694B-B8A9-F6E44691BB14}" presName="ParentText" presStyleLbl="node1" presStyleIdx="0" presStyleCnt="5">
        <dgm:presLayoutVars>
          <dgm:chMax val="1"/>
          <dgm:chPref val="1"/>
          <dgm:bulletEnabled val="1"/>
        </dgm:presLayoutVars>
      </dgm:prSet>
      <dgm:spPr/>
    </dgm:pt>
    <dgm:pt modelId="{648A610D-A18D-CD4F-BFCA-9C69F0F73048}" type="pres">
      <dgm:prSet presAssocID="{66E7963F-3607-694B-B8A9-F6E44691BB14}" presName="ChildText" presStyleLbl="revTx" presStyleIdx="0" presStyleCnt="4">
        <dgm:presLayoutVars>
          <dgm:chMax val="0"/>
          <dgm:chPref val="0"/>
          <dgm:bulletEnabled val="1"/>
        </dgm:presLayoutVars>
      </dgm:prSet>
      <dgm:spPr/>
    </dgm:pt>
    <dgm:pt modelId="{F8B8171A-24C2-CD4A-9B03-EA0B73BB58D0}" type="pres">
      <dgm:prSet presAssocID="{CB06DD50-5331-B849-98F4-4179E5E63F71}" presName="sibTrans" presStyleCnt="0"/>
      <dgm:spPr/>
    </dgm:pt>
    <dgm:pt modelId="{A7A3AB18-2CC2-AB4C-AFFF-AE8485EDAD62}" type="pres">
      <dgm:prSet presAssocID="{D028558A-8C0A-0B47-854F-08B48B307920}" presName="composite" presStyleCnt="0"/>
      <dgm:spPr/>
    </dgm:pt>
    <dgm:pt modelId="{5A375109-DFF4-0A42-A4AF-8A951AB44EA8}" type="pres">
      <dgm:prSet presAssocID="{D028558A-8C0A-0B47-854F-08B48B307920}" presName="bentUpArrow1" presStyleLbl="alignImgPlace1" presStyleIdx="1" presStyleCnt="4"/>
      <dgm:spPr/>
    </dgm:pt>
    <dgm:pt modelId="{5E1FDC1F-96C1-D147-8408-91860C65CC89}" type="pres">
      <dgm:prSet presAssocID="{D028558A-8C0A-0B47-854F-08B48B307920}" presName="ParentText" presStyleLbl="node1" presStyleIdx="1" presStyleCnt="5" custLinFactNeighborY="1156">
        <dgm:presLayoutVars>
          <dgm:chMax val="1"/>
          <dgm:chPref val="1"/>
          <dgm:bulletEnabled val="1"/>
        </dgm:presLayoutVars>
      </dgm:prSet>
      <dgm:spPr/>
    </dgm:pt>
    <dgm:pt modelId="{F03AA906-5A72-DC43-8444-321C525CE85C}" type="pres">
      <dgm:prSet presAssocID="{D028558A-8C0A-0B47-854F-08B48B307920}" presName="ChildText" presStyleLbl="revTx" presStyleIdx="1" presStyleCnt="4">
        <dgm:presLayoutVars>
          <dgm:chMax val="0"/>
          <dgm:chPref val="0"/>
          <dgm:bulletEnabled val="1"/>
        </dgm:presLayoutVars>
      </dgm:prSet>
      <dgm:spPr/>
    </dgm:pt>
    <dgm:pt modelId="{CD47A450-7740-1E4F-89A5-9F49CF2FAFA8}" type="pres">
      <dgm:prSet presAssocID="{E5AA3762-C15F-C140-8E52-7CF07664AD41}" presName="sibTrans" presStyleCnt="0"/>
      <dgm:spPr/>
    </dgm:pt>
    <dgm:pt modelId="{1C0B63CB-16DF-2641-BF80-FC357AC7B87A}" type="pres">
      <dgm:prSet presAssocID="{97623CD0-79F9-7E4A-9CA4-E213DC8C5FDD}" presName="composite" presStyleCnt="0"/>
      <dgm:spPr/>
    </dgm:pt>
    <dgm:pt modelId="{F42CA937-1545-CA4A-AB28-2F6802C5B8C1}" type="pres">
      <dgm:prSet presAssocID="{97623CD0-79F9-7E4A-9CA4-E213DC8C5FDD}" presName="bentUpArrow1" presStyleLbl="alignImgPlace1" presStyleIdx="2" presStyleCnt="4"/>
      <dgm:spPr/>
    </dgm:pt>
    <dgm:pt modelId="{8E154A16-C6FB-EF40-B37E-F27CB07FFD38}" type="pres">
      <dgm:prSet presAssocID="{97623CD0-79F9-7E4A-9CA4-E213DC8C5FDD}" presName="ParentText" presStyleLbl="node1" presStyleIdx="2" presStyleCnt="5">
        <dgm:presLayoutVars>
          <dgm:chMax val="1"/>
          <dgm:chPref val="1"/>
          <dgm:bulletEnabled val="1"/>
        </dgm:presLayoutVars>
      </dgm:prSet>
      <dgm:spPr/>
    </dgm:pt>
    <dgm:pt modelId="{1AA6E817-3FE2-524D-BD94-726BA2E88F8A}" type="pres">
      <dgm:prSet presAssocID="{97623CD0-79F9-7E4A-9CA4-E213DC8C5FDD}" presName="ChildText" presStyleLbl="revTx" presStyleIdx="2" presStyleCnt="4">
        <dgm:presLayoutVars>
          <dgm:chMax val="0"/>
          <dgm:chPref val="0"/>
          <dgm:bulletEnabled val="1"/>
        </dgm:presLayoutVars>
      </dgm:prSet>
      <dgm:spPr/>
    </dgm:pt>
    <dgm:pt modelId="{77341B98-871E-4B48-94C9-1236B8E9F255}" type="pres">
      <dgm:prSet presAssocID="{8F0011C8-B3BE-D74C-B942-D63049B2255D}" presName="sibTrans" presStyleCnt="0"/>
      <dgm:spPr/>
    </dgm:pt>
    <dgm:pt modelId="{B1B2FACA-9DD9-E548-96C2-0E7FE83E5BA0}" type="pres">
      <dgm:prSet presAssocID="{3B34200C-79CF-6C4C-B212-DD12C5573A2F}" presName="composite" presStyleCnt="0"/>
      <dgm:spPr/>
    </dgm:pt>
    <dgm:pt modelId="{F8DDAA51-2801-214E-87DB-28B3986C3BDD}" type="pres">
      <dgm:prSet presAssocID="{3B34200C-79CF-6C4C-B212-DD12C5573A2F}" presName="bentUpArrow1" presStyleLbl="alignImgPlace1" presStyleIdx="3" presStyleCnt="4"/>
      <dgm:spPr/>
    </dgm:pt>
    <dgm:pt modelId="{EE99AB86-BBDC-4447-BA4C-06AC39CC5B0D}" type="pres">
      <dgm:prSet presAssocID="{3B34200C-79CF-6C4C-B212-DD12C5573A2F}" presName="ParentText" presStyleLbl="node1" presStyleIdx="3" presStyleCnt="5">
        <dgm:presLayoutVars>
          <dgm:chMax val="1"/>
          <dgm:chPref val="1"/>
          <dgm:bulletEnabled val="1"/>
        </dgm:presLayoutVars>
      </dgm:prSet>
      <dgm:spPr/>
    </dgm:pt>
    <dgm:pt modelId="{D4A8DA9F-8279-B740-8E23-8551D319D850}" type="pres">
      <dgm:prSet presAssocID="{3B34200C-79CF-6C4C-B212-DD12C5573A2F}" presName="ChildText" presStyleLbl="revTx" presStyleIdx="3" presStyleCnt="4">
        <dgm:presLayoutVars>
          <dgm:chMax val="0"/>
          <dgm:chPref val="0"/>
          <dgm:bulletEnabled val="1"/>
        </dgm:presLayoutVars>
      </dgm:prSet>
      <dgm:spPr/>
    </dgm:pt>
    <dgm:pt modelId="{46DFBF3B-98DE-5849-8A93-53C3F8D76DDF}" type="pres">
      <dgm:prSet presAssocID="{60E59981-FB8A-9D4A-9781-9B3597703F78}" presName="sibTrans" presStyleCnt="0"/>
      <dgm:spPr/>
    </dgm:pt>
    <dgm:pt modelId="{02E1A035-C2DC-354A-B1F8-26BF9E8DD451}" type="pres">
      <dgm:prSet presAssocID="{8E9FF054-E8CC-6549-8A9E-33F1776F3389}" presName="composite" presStyleCnt="0"/>
      <dgm:spPr/>
    </dgm:pt>
    <dgm:pt modelId="{46AA2591-59E0-374B-A6F0-709FCB993236}" type="pres">
      <dgm:prSet presAssocID="{8E9FF054-E8CC-6549-8A9E-33F1776F3389}" presName="ParentText" presStyleLbl="node1" presStyleIdx="4" presStyleCnt="5">
        <dgm:presLayoutVars>
          <dgm:chMax val="1"/>
          <dgm:chPref val="1"/>
          <dgm:bulletEnabled val="1"/>
        </dgm:presLayoutVars>
      </dgm:prSet>
      <dgm:spPr/>
    </dgm:pt>
  </dgm:ptLst>
  <dgm:cxnLst>
    <dgm:cxn modelId="{9CEB9D0B-C6D0-0046-ACC4-924FFE745730}" srcId="{075EAE25-D873-A340-A784-D5A164E996DE}" destId="{66E7963F-3607-694B-B8A9-F6E44691BB14}" srcOrd="0" destOrd="0" parTransId="{D72672E5-A74F-8644-91D4-9D624E163E7B}" sibTransId="{CB06DD50-5331-B849-98F4-4179E5E63F71}"/>
    <dgm:cxn modelId="{7DAA5318-6BCB-3546-9779-FE5F94C1FE6C}" srcId="{075EAE25-D873-A340-A784-D5A164E996DE}" destId="{D028558A-8C0A-0B47-854F-08B48B307920}" srcOrd="1" destOrd="0" parTransId="{867A2DAA-E0EE-CD48-ACD8-37809E79248D}" sibTransId="{E5AA3762-C15F-C140-8E52-7CF07664AD41}"/>
    <dgm:cxn modelId="{1E6DBA2D-FC9F-2344-87DA-38C6152A0FB2}" type="presOf" srcId="{97623CD0-79F9-7E4A-9CA4-E213DC8C5FDD}" destId="{8E154A16-C6FB-EF40-B37E-F27CB07FFD38}" srcOrd="0" destOrd="0" presId="urn:microsoft.com/office/officeart/2005/8/layout/StepDownProcess"/>
    <dgm:cxn modelId="{C5B5C060-9061-A640-8D33-A9EC9301D649}" type="presOf" srcId="{D028558A-8C0A-0B47-854F-08B48B307920}" destId="{5E1FDC1F-96C1-D147-8408-91860C65CC89}" srcOrd="0" destOrd="0" presId="urn:microsoft.com/office/officeart/2005/8/layout/StepDownProcess"/>
    <dgm:cxn modelId="{3701FA42-2080-5C43-B13A-3F5A65BBE350}" type="presOf" srcId="{075EAE25-D873-A340-A784-D5A164E996DE}" destId="{867BA757-AC37-AA47-92BE-4843E6A95F99}" srcOrd="0" destOrd="0" presId="urn:microsoft.com/office/officeart/2005/8/layout/StepDownProcess"/>
    <dgm:cxn modelId="{7CCCFD46-B2A3-6240-848B-0158A3CC6980}" srcId="{075EAE25-D873-A340-A784-D5A164E996DE}" destId="{8E9FF054-E8CC-6549-8A9E-33F1776F3389}" srcOrd="4" destOrd="0" parTransId="{FC1FA32B-16C2-B04E-B632-0B5F44AD0606}" sibTransId="{A72616D9-B27A-404A-A742-7C771FAE3D33}"/>
    <dgm:cxn modelId="{F7DF904E-9943-AB44-9B30-56D95345292A}" type="presOf" srcId="{66E7963F-3607-694B-B8A9-F6E44691BB14}" destId="{3C00E1A7-E801-B040-8C2E-34DC7AD4F869}" srcOrd="0" destOrd="0" presId="urn:microsoft.com/office/officeart/2005/8/layout/StepDownProcess"/>
    <dgm:cxn modelId="{FDE3A953-1F1B-5C41-B1E9-91C30A7C5E3D}" srcId="{075EAE25-D873-A340-A784-D5A164E996DE}" destId="{97623CD0-79F9-7E4A-9CA4-E213DC8C5FDD}" srcOrd="2" destOrd="0" parTransId="{7E31B755-AE2F-2349-84A7-4FFFC2F2BD74}" sibTransId="{8F0011C8-B3BE-D74C-B942-D63049B2255D}"/>
    <dgm:cxn modelId="{3EB808A5-617C-2440-8A85-7DC76E5E1B51}" srcId="{075EAE25-D873-A340-A784-D5A164E996DE}" destId="{3B34200C-79CF-6C4C-B212-DD12C5573A2F}" srcOrd="3" destOrd="0" parTransId="{0EE5E783-56DF-BD41-88C4-7C12C4113613}" sibTransId="{60E59981-FB8A-9D4A-9781-9B3597703F78}"/>
    <dgm:cxn modelId="{19DC22BE-F7A7-6F49-92D2-9C7002A7FADD}" type="presOf" srcId="{3B34200C-79CF-6C4C-B212-DD12C5573A2F}" destId="{EE99AB86-BBDC-4447-BA4C-06AC39CC5B0D}" srcOrd="0" destOrd="0" presId="urn:microsoft.com/office/officeart/2005/8/layout/StepDownProcess"/>
    <dgm:cxn modelId="{C46E4BF2-A7DD-2E48-B171-D4BAE6CCF3E9}" type="presOf" srcId="{8E9FF054-E8CC-6549-8A9E-33F1776F3389}" destId="{46AA2591-59E0-374B-A6F0-709FCB993236}" srcOrd="0" destOrd="0" presId="urn:microsoft.com/office/officeart/2005/8/layout/StepDownProcess"/>
    <dgm:cxn modelId="{C3E9EF8A-FEE2-054B-9FC8-63FCA190F2E4}" type="presParOf" srcId="{867BA757-AC37-AA47-92BE-4843E6A95F99}" destId="{B195DB6B-2B57-6642-AA90-365701E2A718}" srcOrd="0" destOrd="0" presId="urn:microsoft.com/office/officeart/2005/8/layout/StepDownProcess"/>
    <dgm:cxn modelId="{C49A207B-CF2F-BC40-8D79-A8F5E3EFF6A2}" type="presParOf" srcId="{B195DB6B-2B57-6642-AA90-365701E2A718}" destId="{32C7BA11-4565-2F45-B5FA-21AEA156A825}" srcOrd="0" destOrd="0" presId="urn:microsoft.com/office/officeart/2005/8/layout/StepDownProcess"/>
    <dgm:cxn modelId="{3126BB08-4B61-1848-B2A7-EC965F1D3D7A}" type="presParOf" srcId="{B195DB6B-2B57-6642-AA90-365701E2A718}" destId="{3C00E1A7-E801-B040-8C2E-34DC7AD4F869}" srcOrd="1" destOrd="0" presId="urn:microsoft.com/office/officeart/2005/8/layout/StepDownProcess"/>
    <dgm:cxn modelId="{A0E24FEB-AAEC-BF4F-BC38-C97AA24D9988}" type="presParOf" srcId="{B195DB6B-2B57-6642-AA90-365701E2A718}" destId="{648A610D-A18D-CD4F-BFCA-9C69F0F73048}" srcOrd="2" destOrd="0" presId="urn:microsoft.com/office/officeart/2005/8/layout/StepDownProcess"/>
    <dgm:cxn modelId="{82AB7FC5-B4B0-7E47-A8BB-C539E0236A72}" type="presParOf" srcId="{867BA757-AC37-AA47-92BE-4843E6A95F99}" destId="{F8B8171A-24C2-CD4A-9B03-EA0B73BB58D0}" srcOrd="1" destOrd="0" presId="urn:microsoft.com/office/officeart/2005/8/layout/StepDownProcess"/>
    <dgm:cxn modelId="{21811B4D-3DE1-DC4D-ABEA-45A74E0F43A0}" type="presParOf" srcId="{867BA757-AC37-AA47-92BE-4843E6A95F99}" destId="{A7A3AB18-2CC2-AB4C-AFFF-AE8485EDAD62}" srcOrd="2" destOrd="0" presId="urn:microsoft.com/office/officeart/2005/8/layout/StepDownProcess"/>
    <dgm:cxn modelId="{401077BE-D8E5-DF47-A4FC-A8FFF4F0FC0A}" type="presParOf" srcId="{A7A3AB18-2CC2-AB4C-AFFF-AE8485EDAD62}" destId="{5A375109-DFF4-0A42-A4AF-8A951AB44EA8}" srcOrd="0" destOrd="0" presId="urn:microsoft.com/office/officeart/2005/8/layout/StepDownProcess"/>
    <dgm:cxn modelId="{CE167B20-5959-8F42-BD35-DC702375F0EC}" type="presParOf" srcId="{A7A3AB18-2CC2-AB4C-AFFF-AE8485EDAD62}" destId="{5E1FDC1F-96C1-D147-8408-91860C65CC89}" srcOrd="1" destOrd="0" presId="urn:microsoft.com/office/officeart/2005/8/layout/StepDownProcess"/>
    <dgm:cxn modelId="{78132770-7582-F04F-BE65-C627D5F063AC}" type="presParOf" srcId="{A7A3AB18-2CC2-AB4C-AFFF-AE8485EDAD62}" destId="{F03AA906-5A72-DC43-8444-321C525CE85C}" srcOrd="2" destOrd="0" presId="urn:microsoft.com/office/officeart/2005/8/layout/StepDownProcess"/>
    <dgm:cxn modelId="{673BBC08-D011-F146-A866-1915A2DE69B7}" type="presParOf" srcId="{867BA757-AC37-AA47-92BE-4843E6A95F99}" destId="{CD47A450-7740-1E4F-89A5-9F49CF2FAFA8}" srcOrd="3" destOrd="0" presId="urn:microsoft.com/office/officeart/2005/8/layout/StepDownProcess"/>
    <dgm:cxn modelId="{C10BEB59-C799-164A-93BD-B201471FBBCF}" type="presParOf" srcId="{867BA757-AC37-AA47-92BE-4843E6A95F99}" destId="{1C0B63CB-16DF-2641-BF80-FC357AC7B87A}" srcOrd="4" destOrd="0" presId="urn:microsoft.com/office/officeart/2005/8/layout/StepDownProcess"/>
    <dgm:cxn modelId="{EE14D78A-CA45-7E47-98FA-CC7515B78EE2}" type="presParOf" srcId="{1C0B63CB-16DF-2641-BF80-FC357AC7B87A}" destId="{F42CA937-1545-CA4A-AB28-2F6802C5B8C1}" srcOrd="0" destOrd="0" presId="urn:microsoft.com/office/officeart/2005/8/layout/StepDownProcess"/>
    <dgm:cxn modelId="{72780309-DDD9-E24F-A063-E7FFE4DE1951}" type="presParOf" srcId="{1C0B63CB-16DF-2641-BF80-FC357AC7B87A}" destId="{8E154A16-C6FB-EF40-B37E-F27CB07FFD38}" srcOrd="1" destOrd="0" presId="urn:microsoft.com/office/officeart/2005/8/layout/StepDownProcess"/>
    <dgm:cxn modelId="{B65248CE-CE0D-3343-B83B-4262B41FC386}" type="presParOf" srcId="{1C0B63CB-16DF-2641-BF80-FC357AC7B87A}" destId="{1AA6E817-3FE2-524D-BD94-726BA2E88F8A}" srcOrd="2" destOrd="0" presId="urn:microsoft.com/office/officeart/2005/8/layout/StepDownProcess"/>
    <dgm:cxn modelId="{B5AB163C-151B-2D4D-8900-031A30D6DA1C}" type="presParOf" srcId="{867BA757-AC37-AA47-92BE-4843E6A95F99}" destId="{77341B98-871E-4B48-94C9-1236B8E9F255}" srcOrd="5" destOrd="0" presId="urn:microsoft.com/office/officeart/2005/8/layout/StepDownProcess"/>
    <dgm:cxn modelId="{EF2AF0F3-20AA-234E-AC01-2B550DED6B8A}" type="presParOf" srcId="{867BA757-AC37-AA47-92BE-4843E6A95F99}" destId="{B1B2FACA-9DD9-E548-96C2-0E7FE83E5BA0}" srcOrd="6" destOrd="0" presId="urn:microsoft.com/office/officeart/2005/8/layout/StepDownProcess"/>
    <dgm:cxn modelId="{2B04DB8E-23A9-3241-82DB-0F397E5F435D}" type="presParOf" srcId="{B1B2FACA-9DD9-E548-96C2-0E7FE83E5BA0}" destId="{F8DDAA51-2801-214E-87DB-28B3986C3BDD}" srcOrd="0" destOrd="0" presId="urn:microsoft.com/office/officeart/2005/8/layout/StepDownProcess"/>
    <dgm:cxn modelId="{AA5D2B15-64B3-1B45-A41B-86D6CD0C4AA1}" type="presParOf" srcId="{B1B2FACA-9DD9-E548-96C2-0E7FE83E5BA0}" destId="{EE99AB86-BBDC-4447-BA4C-06AC39CC5B0D}" srcOrd="1" destOrd="0" presId="urn:microsoft.com/office/officeart/2005/8/layout/StepDownProcess"/>
    <dgm:cxn modelId="{678E5AAD-5FD7-2D41-B5CB-77890EE9BA03}" type="presParOf" srcId="{B1B2FACA-9DD9-E548-96C2-0E7FE83E5BA0}" destId="{D4A8DA9F-8279-B740-8E23-8551D319D850}" srcOrd="2" destOrd="0" presId="urn:microsoft.com/office/officeart/2005/8/layout/StepDownProcess"/>
    <dgm:cxn modelId="{C8BAD8E4-A19F-2347-92AC-7531F372D581}" type="presParOf" srcId="{867BA757-AC37-AA47-92BE-4843E6A95F99}" destId="{46DFBF3B-98DE-5849-8A93-53C3F8D76DDF}" srcOrd="7" destOrd="0" presId="urn:microsoft.com/office/officeart/2005/8/layout/StepDownProcess"/>
    <dgm:cxn modelId="{DE78F13A-876D-FD41-9014-6136263DC582}" type="presParOf" srcId="{867BA757-AC37-AA47-92BE-4843E6A95F99}" destId="{02E1A035-C2DC-354A-B1F8-26BF9E8DD451}" srcOrd="8" destOrd="0" presId="urn:microsoft.com/office/officeart/2005/8/layout/StepDownProcess"/>
    <dgm:cxn modelId="{DC59D69D-E4A5-3D47-9158-CAAC1C090C56}" type="presParOf" srcId="{02E1A035-C2DC-354A-B1F8-26BF9E8DD451}" destId="{46AA2591-59E0-374B-A6F0-709FCB993236}" srcOrd="0" destOrd="0" presId="urn:microsoft.com/office/officeart/2005/8/layout/StepDownProcess"/>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7BA11-4565-2F45-B5FA-21AEA156A825}">
      <dsp:nvSpPr>
        <dsp:cNvPr id="0" name=""/>
        <dsp:cNvSpPr/>
      </dsp:nvSpPr>
      <dsp:spPr>
        <a:xfrm rot="5400000">
          <a:off x="1639445" y="966063"/>
          <a:ext cx="840750" cy="957164"/>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3C00E1A7-E801-B040-8C2E-34DC7AD4F869}">
      <dsp:nvSpPr>
        <dsp:cNvPr id="0" name=""/>
        <dsp:cNvSpPr/>
      </dsp:nvSpPr>
      <dsp:spPr>
        <a:xfrm>
          <a:off x="1416698" y="34074"/>
          <a:ext cx="1415328" cy="990684"/>
        </a:xfrm>
        <a:prstGeom prst="roundRect">
          <a:avLst>
            <a:gd name="adj" fmla="val 16670"/>
          </a:avLst>
        </a:prstGeom>
        <a:gradFill rotWithShape="0">
          <a:gsLst>
            <a:gs pos="0">
              <a:schemeClr val="accent4">
                <a:hueOff val="0"/>
                <a:satOff val="0"/>
                <a:lumOff val="0"/>
                <a:alphaOff val="0"/>
                <a:shade val="70000"/>
                <a:satMod val="120000"/>
              </a:schemeClr>
            </a:gs>
            <a:gs pos="35000">
              <a:schemeClr val="accent4">
                <a:hueOff val="0"/>
                <a:satOff val="0"/>
                <a:lumOff val="0"/>
                <a:alphaOff val="0"/>
                <a:shade val="100000"/>
                <a:satMod val="150000"/>
              </a:schemeClr>
            </a:gs>
            <a:gs pos="70000">
              <a:schemeClr val="accent4">
                <a:hueOff val="0"/>
                <a:satOff val="0"/>
                <a:lumOff val="0"/>
                <a:alphaOff val="0"/>
                <a:tint val="100000"/>
                <a:shade val="100000"/>
                <a:satMod val="200000"/>
                <a:greenMod val="100000"/>
              </a:schemeClr>
            </a:gs>
            <a:gs pos="100000">
              <a:schemeClr val="accent4">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List of countries</a:t>
          </a:r>
        </a:p>
        <a:p>
          <a:pPr marL="0" lvl="0" indent="0" algn="ctr" defTabSz="622300">
            <a:lnSpc>
              <a:spcPct val="90000"/>
            </a:lnSpc>
            <a:spcBef>
              <a:spcPct val="0"/>
            </a:spcBef>
            <a:spcAft>
              <a:spcPct val="35000"/>
            </a:spcAft>
            <a:buNone/>
          </a:pPr>
          <a:r>
            <a:rPr lang="en-US" sz="1400" kern="1200" dirty="0"/>
            <a:t>(N=203)</a:t>
          </a:r>
        </a:p>
      </dsp:txBody>
      <dsp:txXfrm>
        <a:off x="1465068" y="82444"/>
        <a:ext cx="1318588" cy="893944"/>
      </dsp:txXfrm>
    </dsp:sp>
    <dsp:sp modelId="{648A610D-A18D-CD4F-BFCA-9C69F0F73048}">
      <dsp:nvSpPr>
        <dsp:cNvPr id="0" name=""/>
        <dsp:cNvSpPr/>
      </dsp:nvSpPr>
      <dsp:spPr>
        <a:xfrm>
          <a:off x="2832026" y="128558"/>
          <a:ext cx="1029375" cy="800714"/>
        </a:xfrm>
        <a:prstGeom prst="rect">
          <a:avLst/>
        </a:prstGeom>
        <a:noFill/>
        <a:ln>
          <a:noFill/>
        </a:ln>
        <a:effectLst/>
      </dsp:spPr>
      <dsp:style>
        <a:lnRef idx="0">
          <a:scrgbClr r="0" g="0" b="0"/>
        </a:lnRef>
        <a:fillRef idx="0">
          <a:scrgbClr r="0" g="0" b="0"/>
        </a:fillRef>
        <a:effectRef idx="0">
          <a:scrgbClr r="0" g="0" b="0"/>
        </a:effectRef>
        <a:fontRef idx="minor"/>
      </dsp:style>
    </dsp:sp>
    <dsp:sp modelId="{5A375109-DFF4-0A42-A4AF-8A951AB44EA8}">
      <dsp:nvSpPr>
        <dsp:cNvPr id="0" name=""/>
        <dsp:cNvSpPr/>
      </dsp:nvSpPr>
      <dsp:spPr>
        <a:xfrm rot="5400000">
          <a:off x="2812903" y="2078928"/>
          <a:ext cx="840750" cy="957164"/>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5E1FDC1F-96C1-D147-8408-91860C65CC89}">
      <dsp:nvSpPr>
        <dsp:cNvPr id="0" name=""/>
        <dsp:cNvSpPr/>
      </dsp:nvSpPr>
      <dsp:spPr>
        <a:xfrm>
          <a:off x="2590155" y="1158392"/>
          <a:ext cx="1415328" cy="990684"/>
        </a:xfrm>
        <a:prstGeom prst="roundRect">
          <a:avLst>
            <a:gd name="adj" fmla="val 16670"/>
          </a:avLst>
        </a:prstGeom>
        <a:gradFill rotWithShape="0">
          <a:gsLst>
            <a:gs pos="0">
              <a:schemeClr val="accent4">
                <a:hueOff val="0"/>
                <a:satOff val="0"/>
                <a:lumOff val="0"/>
                <a:alphaOff val="0"/>
                <a:shade val="70000"/>
                <a:satMod val="120000"/>
              </a:schemeClr>
            </a:gs>
            <a:gs pos="35000">
              <a:schemeClr val="accent4">
                <a:hueOff val="0"/>
                <a:satOff val="0"/>
                <a:lumOff val="0"/>
                <a:alphaOff val="0"/>
                <a:shade val="100000"/>
                <a:satMod val="150000"/>
              </a:schemeClr>
            </a:gs>
            <a:gs pos="70000">
              <a:schemeClr val="accent4">
                <a:hueOff val="0"/>
                <a:satOff val="0"/>
                <a:lumOff val="0"/>
                <a:alphaOff val="0"/>
                <a:tint val="100000"/>
                <a:shade val="100000"/>
                <a:satMod val="200000"/>
                <a:greenMod val="100000"/>
              </a:schemeClr>
            </a:gs>
            <a:gs pos="100000">
              <a:schemeClr val="accent4">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Literature Review- countries w CR</a:t>
          </a:r>
        </a:p>
      </dsp:txBody>
      <dsp:txXfrm>
        <a:off x="2638525" y="1206762"/>
        <a:ext cx="1318588" cy="893944"/>
      </dsp:txXfrm>
    </dsp:sp>
    <dsp:sp modelId="{F03AA906-5A72-DC43-8444-321C525CE85C}">
      <dsp:nvSpPr>
        <dsp:cNvPr id="0" name=""/>
        <dsp:cNvSpPr/>
      </dsp:nvSpPr>
      <dsp:spPr>
        <a:xfrm>
          <a:off x="4005484" y="1241424"/>
          <a:ext cx="1029375" cy="800714"/>
        </a:xfrm>
        <a:prstGeom prst="rect">
          <a:avLst/>
        </a:prstGeom>
        <a:noFill/>
        <a:ln>
          <a:noFill/>
        </a:ln>
        <a:effectLst/>
      </dsp:spPr>
      <dsp:style>
        <a:lnRef idx="0">
          <a:scrgbClr r="0" g="0" b="0"/>
        </a:lnRef>
        <a:fillRef idx="0">
          <a:scrgbClr r="0" g="0" b="0"/>
        </a:fillRef>
        <a:effectRef idx="0">
          <a:scrgbClr r="0" g="0" b="0"/>
        </a:effectRef>
        <a:fontRef idx="minor"/>
      </dsp:style>
    </dsp:sp>
    <dsp:sp modelId="{F42CA937-1545-CA4A-AB28-2F6802C5B8C1}">
      <dsp:nvSpPr>
        <dsp:cNvPr id="0" name=""/>
        <dsp:cNvSpPr/>
      </dsp:nvSpPr>
      <dsp:spPr>
        <a:xfrm rot="5400000">
          <a:off x="3986361" y="3191793"/>
          <a:ext cx="840750" cy="957164"/>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8E154A16-C6FB-EF40-B37E-F27CB07FFD38}">
      <dsp:nvSpPr>
        <dsp:cNvPr id="0" name=""/>
        <dsp:cNvSpPr/>
      </dsp:nvSpPr>
      <dsp:spPr>
        <a:xfrm>
          <a:off x="3763613" y="2259804"/>
          <a:ext cx="1415328" cy="990684"/>
        </a:xfrm>
        <a:prstGeom prst="roundRect">
          <a:avLst>
            <a:gd name="adj" fmla="val 16670"/>
          </a:avLst>
        </a:prstGeom>
        <a:gradFill rotWithShape="0">
          <a:gsLst>
            <a:gs pos="0">
              <a:schemeClr val="accent4">
                <a:hueOff val="0"/>
                <a:satOff val="0"/>
                <a:lumOff val="0"/>
                <a:alphaOff val="0"/>
                <a:shade val="70000"/>
                <a:satMod val="120000"/>
              </a:schemeClr>
            </a:gs>
            <a:gs pos="35000">
              <a:schemeClr val="accent4">
                <a:hueOff val="0"/>
                <a:satOff val="0"/>
                <a:lumOff val="0"/>
                <a:alphaOff val="0"/>
                <a:shade val="100000"/>
                <a:satMod val="150000"/>
              </a:schemeClr>
            </a:gs>
            <a:gs pos="70000">
              <a:schemeClr val="accent4">
                <a:hueOff val="0"/>
                <a:satOff val="0"/>
                <a:lumOff val="0"/>
                <a:alphaOff val="0"/>
                <a:tint val="100000"/>
                <a:shade val="100000"/>
                <a:satMod val="200000"/>
                <a:greenMod val="100000"/>
              </a:schemeClr>
            </a:gs>
            <a:gs pos="100000">
              <a:schemeClr val="accent4">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CR/ Cardiology Society</a:t>
          </a:r>
        </a:p>
      </dsp:txBody>
      <dsp:txXfrm>
        <a:off x="3811983" y="2308174"/>
        <a:ext cx="1318588" cy="893944"/>
      </dsp:txXfrm>
    </dsp:sp>
    <dsp:sp modelId="{1AA6E817-3FE2-524D-BD94-726BA2E88F8A}">
      <dsp:nvSpPr>
        <dsp:cNvPr id="0" name=""/>
        <dsp:cNvSpPr/>
      </dsp:nvSpPr>
      <dsp:spPr>
        <a:xfrm>
          <a:off x="5178942" y="2354289"/>
          <a:ext cx="1029375" cy="800714"/>
        </a:xfrm>
        <a:prstGeom prst="rect">
          <a:avLst/>
        </a:prstGeom>
        <a:noFill/>
        <a:ln>
          <a:noFill/>
        </a:ln>
        <a:effectLst/>
      </dsp:spPr>
      <dsp:style>
        <a:lnRef idx="0">
          <a:scrgbClr r="0" g="0" b="0"/>
        </a:lnRef>
        <a:fillRef idx="0">
          <a:scrgbClr r="0" g="0" b="0"/>
        </a:fillRef>
        <a:effectRef idx="0">
          <a:scrgbClr r="0" g="0" b="0"/>
        </a:effectRef>
        <a:fontRef idx="minor"/>
      </dsp:style>
    </dsp:sp>
    <dsp:sp modelId="{F8DDAA51-2801-214E-87DB-28B3986C3BDD}">
      <dsp:nvSpPr>
        <dsp:cNvPr id="0" name=""/>
        <dsp:cNvSpPr/>
      </dsp:nvSpPr>
      <dsp:spPr>
        <a:xfrm rot="5400000">
          <a:off x="5159819" y="4304658"/>
          <a:ext cx="840750" cy="957164"/>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EE99AB86-BBDC-4447-BA4C-06AC39CC5B0D}">
      <dsp:nvSpPr>
        <dsp:cNvPr id="0" name=""/>
        <dsp:cNvSpPr/>
      </dsp:nvSpPr>
      <dsp:spPr>
        <a:xfrm>
          <a:off x="4937071" y="3372670"/>
          <a:ext cx="1415328" cy="990684"/>
        </a:xfrm>
        <a:prstGeom prst="roundRect">
          <a:avLst>
            <a:gd name="adj" fmla="val 16670"/>
          </a:avLst>
        </a:prstGeom>
        <a:gradFill rotWithShape="0">
          <a:gsLst>
            <a:gs pos="0">
              <a:schemeClr val="accent4">
                <a:hueOff val="0"/>
                <a:satOff val="0"/>
                <a:lumOff val="0"/>
                <a:alphaOff val="0"/>
                <a:shade val="70000"/>
                <a:satMod val="120000"/>
              </a:schemeClr>
            </a:gs>
            <a:gs pos="35000">
              <a:schemeClr val="accent4">
                <a:hueOff val="0"/>
                <a:satOff val="0"/>
                <a:lumOff val="0"/>
                <a:alphaOff val="0"/>
                <a:shade val="100000"/>
                <a:satMod val="150000"/>
              </a:schemeClr>
            </a:gs>
            <a:gs pos="70000">
              <a:schemeClr val="accent4">
                <a:hueOff val="0"/>
                <a:satOff val="0"/>
                <a:lumOff val="0"/>
                <a:alphaOff val="0"/>
                <a:tint val="100000"/>
                <a:shade val="100000"/>
                <a:satMod val="200000"/>
                <a:greenMod val="100000"/>
              </a:schemeClr>
            </a:gs>
            <a:gs pos="100000">
              <a:schemeClr val="accent4">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Champion in the field</a:t>
          </a:r>
        </a:p>
      </dsp:txBody>
      <dsp:txXfrm>
        <a:off x="4985441" y="3421040"/>
        <a:ext cx="1318588" cy="893944"/>
      </dsp:txXfrm>
    </dsp:sp>
    <dsp:sp modelId="{D4A8DA9F-8279-B740-8E23-8551D319D850}">
      <dsp:nvSpPr>
        <dsp:cNvPr id="0" name=""/>
        <dsp:cNvSpPr/>
      </dsp:nvSpPr>
      <dsp:spPr>
        <a:xfrm>
          <a:off x="6352400" y="3467154"/>
          <a:ext cx="1029375" cy="800714"/>
        </a:xfrm>
        <a:prstGeom prst="rect">
          <a:avLst/>
        </a:prstGeom>
        <a:noFill/>
        <a:ln>
          <a:noFill/>
        </a:ln>
        <a:effectLst/>
      </dsp:spPr>
      <dsp:style>
        <a:lnRef idx="0">
          <a:scrgbClr r="0" g="0" b="0"/>
        </a:lnRef>
        <a:fillRef idx="0">
          <a:scrgbClr r="0" g="0" b="0"/>
        </a:fillRef>
        <a:effectRef idx="0">
          <a:scrgbClr r="0" g="0" b="0"/>
        </a:effectRef>
        <a:fontRef idx="minor"/>
      </dsp:style>
    </dsp:sp>
    <dsp:sp modelId="{46AA2591-59E0-374B-A6F0-709FCB993236}">
      <dsp:nvSpPr>
        <dsp:cNvPr id="0" name=""/>
        <dsp:cNvSpPr/>
      </dsp:nvSpPr>
      <dsp:spPr>
        <a:xfrm>
          <a:off x="6110529" y="4485535"/>
          <a:ext cx="1415328" cy="990684"/>
        </a:xfrm>
        <a:prstGeom prst="roundRect">
          <a:avLst>
            <a:gd name="adj" fmla="val 16670"/>
          </a:avLst>
        </a:prstGeom>
        <a:gradFill rotWithShape="0">
          <a:gsLst>
            <a:gs pos="0">
              <a:schemeClr val="accent4">
                <a:hueOff val="0"/>
                <a:satOff val="0"/>
                <a:lumOff val="0"/>
                <a:alphaOff val="0"/>
                <a:shade val="70000"/>
                <a:satMod val="120000"/>
              </a:schemeClr>
            </a:gs>
            <a:gs pos="35000">
              <a:schemeClr val="accent4">
                <a:hueOff val="0"/>
                <a:satOff val="0"/>
                <a:lumOff val="0"/>
                <a:alphaOff val="0"/>
                <a:shade val="100000"/>
                <a:satMod val="150000"/>
              </a:schemeClr>
            </a:gs>
            <a:gs pos="70000">
              <a:schemeClr val="accent4">
                <a:hueOff val="0"/>
                <a:satOff val="0"/>
                <a:lumOff val="0"/>
                <a:alphaOff val="0"/>
                <a:tint val="100000"/>
                <a:shade val="100000"/>
                <a:satMod val="200000"/>
                <a:greenMod val="100000"/>
              </a:schemeClr>
            </a:gs>
            <a:gs pos="100000">
              <a:schemeClr val="accent4">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International Assoc. &amp; Google  </a:t>
          </a:r>
        </a:p>
      </dsp:txBody>
      <dsp:txXfrm>
        <a:off x="6158899" y="4533905"/>
        <a:ext cx="1318588" cy="8939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0.29407</cdr:x>
      <cdr:y>0.92239</cdr:y>
    </cdr:from>
    <cdr:to>
      <cdr:x>0.38367</cdr:x>
      <cdr:y>1</cdr:y>
    </cdr:to>
    <cdr:sp macro="" textlink="">
      <cdr:nvSpPr>
        <cdr:cNvPr id="12" name="TextBox 15">
          <a:extLst xmlns:a="http://schemas.openxmlformats.org/drawingml/2006/main">
            <a:ext uri="{FF2B5EF4-FFF2-40B4-BE49-F238E27FC236}">
              <a16:creationId xmlns:a16="http://schemas.microsoft.com/office/drawing/2014/main" id="{C8FF603A-2570-4E1F-ADF5-0359BCA59A26}"/>
            </a:ext>
          </a:extLst>
        </cdr:cNvPr>
        <cdr:cNvSpPr txBox="1"/>
      </cdr:nvSpPr>
      <cdr:spPr>
        <a:xfrm xmlns:a="http://schemas.openxmlformats.org/drawingml/2006/main">
          <a:off x="2731383" y="4389452"/>
          <a:ext cx="832279"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dirty="0"/>
            <a:t>n=598</a:t>
          </a:r>
        </a:p>
      </cdr:txBody>
    </cdr:sp>
  </cdr:relSizeAnchor>
  <cdr:relSizeAnchor xmlns:cdr="http://schemas.openxmlformats.org/drawingml/2006/chartDrawing">
    <cdr:from>
      <cdr:x>0.43973</cdr:x>
      <cdr:y>0.92239</cdr:y>
    </cdr:from>
    <cdr:to>
      <cdr:x>0.52933</cdr:x>
      <cdr:y>1</cdr:y>
    </cdr:to>
    <cdr:sp macro="" textlink="">
      <cdr:nvSpPr>
        <cdr:cNvPr id="14" name="TextBox 16">
          <a:extLst xmlns:a="http://schemas.openxmlformats.org/drawingml/2006/main">
            <a:ext uri="{FF2B5EF4-FFF2-40B4-BE49-F238E27FC236}">
              <a16:creationId xmlns:a16="http://schemas.microsoft.com/office/drawing/2014/main" id="{14BE89C1-1D2E-490D-B37D-B81150EF4BE2}"/>
            </a:ext>
          </a:extLst>
        </cdr:cNvPr>
        <cdr:cNvSpPr txBox="1"/>
      </cdr:nvSpPr>
      <cdr:spPr>
        <a:xfrm xmlns:a="http://schemas.openxmlformats.org/drawingml/2006/main">
          <a:off x="4084302" y="4389452"/>
          <a:ext cx="832279"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n=415</a:t>
          </a:r>
        </a:p>
      </cdr:txBody>
    </cdr:sp>
  </cdr:relSizeAnchor>
  <cdr:relSizeAnchor xmlns:cdr="http://schemas.openxmlformats.org/drawingml/2006/chartDrawing">
    <cdr:from>
      <cdr:x>0.58539</cdr:x>
      <cdr:y>0.92239</cdr:y>
    </cdr:from>
    <cdr:to>
      <cdr:x>0.67499</cdr:x>
      <cdr:y>1</cdr:y>
    </cdr:to>
    <cdr:sp macro="" textlink="">
      <cdr:nvSpPr>
        <cdr:cNvPr id="15" name="TextBox 17">
          <a:extLst xmlns:a="http://schemas.openxmlformats.org/drawingml/2006/main">
            <a:ext uri="{FF2B5EF4-FFF2-40B4-BE49-F238E27FC236}">
              <a16:creationId xmlns:a16="http://schemas.microsoft.com/office/drawing/2014/main" id="{17E2E996-D6F7-46A3-93DD-1040789087CB}"/>
            </a:ext>
          </a:extLst>
        </cdr:cNvPr>
        <cdr:cNvSpPr txBox="1"/>
      </cdr:nvSpPr>
      <cdr:spPr>
        <a:xfrm xmlns:a="http://schemas.openxmlformats.org/drawingml/2006/main">
          <a:off x="5437221" y="4389452"/>
          <a:ext cx="832279"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n=272</a:t>
          </a:r>
        </a:p>
      </cdr:txBody>
    </cdr:sp>
  </cdr:relSizeAnchor>
</c:userShapes>
</file>

<file path=ppt/drawings/drawing2.xml><?xml version="1.0" encoding="utf-8"?>
<c:userShapes xmlns:c="http://schemas.openxmlformats.org/drawingml/2006/chart">
  <cdr:relSizeAnchor xmlns:cdr="http://schemas.openxmlformats.org/drawingml/2006/chartDrawing">
    <cdr:from>
      <cdr:x>0.58431</cdr:x>
      <cdr:y>0.41491</cdr:y>
    </cdr:from>
    <cdr:to>
      <cdr:x>0.62856</cdr:x>
      <cdr:y>0.49397</cdr:y>
    </cdr:to>
    <cdr:sp macro="" textlink="">
      <cdr:nvSpPr>
        <cdr:cNvPr id="2" name="TextBox 1"/>
        <cdr:cNvSpPr txBox="1"/>
      </cdr:nvSpPr>
      <cdr:spPr>
        <a:xfrm xmlns:a="http://schemas.openxmlformats.org/drawingml/2006/main">
          <a:off x="5066392" y="2086646"/>
          <a:ext cx="383725" cy="3976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t>**</a:t>
          </a:r>
        </a:p>
      </cdr:txBody>
    </cdr:sp>
  </cdr:relSizeAnchor>
</c:userShapes>
</file>

<file path=ppt/drawings/drawing3.xml><?xml version="1.0" encoding="utf-8"?>
<c:userShapes xmlns:c="http://schemas.openxmlformats.org/drawingml/2006/chart">
  <cdr:relSizeAnchor xmlns:cdr="http://schemas.openxmlformats.org/drawingml/2006/chartDrawing">
    <cdr:from>
      <cdr:x>0.17578</cdr:x>
      <cdr:y>0.83677</cdr:y>
    </cdr:from>
    <cdr:to>
      <cdr:x>0.28345</cdr:x>
      <cdr:y>0.96456</cdr:y>
    </cdr:to>
    <cdr:sp macro="" textlink="">
      <cdr:nvSpPr>
        <cdr:cNvPr id="2" name="TextBox 1">
          <a:extLst xmlns:a="http://schemas.openxmlformats.org/drawingml/2006/main">
            <a:ext uri="{FF2B5EF4-FFF2-40B4-BE49-F238E27FC236}">
              <a16:creationId xmlns:a16="http://schemas.microsoft.com/office/drawing/2014/main" id="{B39B0E65-3B8C-411E-908B-41BAE4B09405}"/>
            </a:ext>
          </a:extLst>
        </cdr:cNvPr>
        <cdr:cNvSpPr txBox="1"/>
      </cdr:nvSpPr>
      <cdr:spPr>
        <a:xfrm xmlns:a="http://schemas.openxmlformats.org/drawingml/2006/main">
          <a:off x="1492732" y="3787172"/>
          <a:ext cx="914400" cy="5783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D3FFC3-8831-4FCA-8207-9B744F798B2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5F1AB7-7187-46C2-A733-E3E17524FFF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2DF0A1-461B-42AF-9560-0A42414DB063}" type="datetimeFigureOut">
              <a:rPr lang="en-US" smtClean="0"/>
              <a:t>6/14/2019</a:t>
            </a:fld>
            <a:endParaRPr lang="en-US"/>
          </a:p>
        </p:txBody>
      </p:sp>
      <p:sp>
        <p:nvSpPr>
          <p:cNvPr id="4" name="Footer Placeholder 3">
            <a:extLst>
              <a:ext uri="{FF2B5EF4-FFF2-40B4-BE49-F238E27FC236}">
                <a16:creationId xmlns:a16="http://schemas.microsoft.com/office/drawing/2014/main" id="{1D46E2CF-48C4-41A6-A830-202F742221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12A8CB-F843-481E-9510-A41BC9CEAB9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85742CB-90FA-467B-9993-A0F64CB4D41E}" type="slidenum">
              <a:rPr lang="en-US" smtClean="0"/>
              <a:t>‹#›</a:t>
            </a:fld>
            <a:endParaRPr lang="en-US"/>
          </a:p>
        </p:txBody>
      </p:sp>
    </p:spTree>
    <p:extLst>
      <p:ext uri="{BB962C8B-B14F-4D97-AF65-F5344CB8AC3E}">
        <p14:creationId xmlns:p14="http://schemas.microsoft.com/office/powerpoint/2010/main" val="3104512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0D526F-45B2-404C-BD0F-F75BCB7B68FA}" type="datetimeFigureOut">
              <a:rPr lang="en-US" smtClean="0"/>
              <a:t>6/14/2019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677FA6-8BFE-994A-9F6C-6C70EEFA6241}" type="slidenum">
              <a:rPr lang="en-US" smtClean="0"/>
              <a:t>‹#›</a:t>
            </a:fld>
            <a:endParaRPr lang="en-US"/>
          </a:p>
        </p:txBody>
      </p:sp>
    </p:spTree>
    <p:extLst>
      <p:ext uri="{BB962C8B-B14F-4D97-AF65-F5344CB8AC3E}">
        <p14:creationId xmlns:p14="http://schemas.microsoft.com/office/powerpoint/2010/main" val="99555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a:t>
            </a:fld>
            <a:endParaRPr lang="en-US"/>
          </a:p>
        </p:txBody>
      </p:sp>
    </p:spTree>
    <p:extLst>
      <p:ext uri="{BB962C8B-B14F-4D97-AF65-F5344CB8AC3E}">
        <p14:creationId xmlns:p14="http://schemas.microsoft.com/office/powerpoint/2010/main" val="7469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11</a:t>
            </a:fld>
            <a:endParaRPr lang="en-US"/>
          </a:p>
        </p:txBody>
      </p:sp>
    </p:spTree>
    <p:extLst>
      <p:ext uri="{BB962C8B-B14F-4D97-AF65-F5344CB8AC3E}">
        <p14:creationId xmlns:p14="http://schemas.microsoft.com/office/powerpoint/2010/main" val="109020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12</a:t>
            </a:fld>
            <a:endParaRPr lang="en-US"/>
          </a:p>
        </p:txBody>
      </p:sp>
    </p:spTree>
    <p:extLst>
      <p:ext uri="{BB962C8B-B14F-4D97-AF65-F5344CB8AC3E}">
        <p14:creationId xmlns:p14="http://schemas.microsoft.com/office/powerpoint/2010/main" val="407347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 programs could serve more patients where they offered alternative models, and were not privately-funded; volume of patients per session may also play a role. The fact that programs served fewer patients where there were proximate programs and wait times were longer are likely a reflection of reverse causality; where there is more capacity in a region a program does not have to serve the same volume of patients, and where there is capacity patients do not have to wait as long to start the program. However, the former factors point to important areas for advocacy. We must advocate for public funding policies for CR, and we must support CR programs to deliver services outside major clinical centers so we can reach the vast number of patients in need. Some guidance on CR delivery in alternative settings in low-resource countries is available.</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Indeed in the Americas, Europe and the Western-Pacific where availability and capacity are greatest, there was more often public or hybrid funding and more programs offered alternative models than the other regions (data not shown). Research is needed to understand how countries with the greatest capacity have achieved their heights, including the role of session volume (while maintaining safety), so that it can be replicated elsewhere.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13</a:t>
            </a:fld>
            <a:endParaRPr lang="en-US"/>
          </a:p>
        </p:txBody>
      </p:sp>
    </p:spTree>
    <p:extLst>
      <p:ext uri="{BB962C8B-B14F-4D97-AF65-F5344CB8AC3E}">
        <p14:creationId xmlns:p14="http://schemas.microsoft.com/office/powerpoint/2010/main" val="216054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considers countries without CR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HICs, the median national CR density was 5, for MICs was 53, and for LICs was 308. As also shown in Table 1, density was poorest in Africa, and best in the Europe.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 density was ranked by country (Table 1). </a:t>
            </a:r>
            <a:r>
              <a:rPr lang="en-CA" sz="1200" kern="1200" dirty="0">
                <a:solidFill>
                  <a:schemeClr val="tx1"/>
                </a:solidFill>
                <a:effectLst/>
                <a:latin typeface="+mn-lt"/>
                <a:ea typeface="+mn-ea"/>
                <a:cs typeface="+mn-cs"/>
              </a:rPr>
              <a:t>After Bermuda, Scotland and Lithuania had the best density. The top 25 countries were all HICs, except</a:t>
            </a:r>
            <a:r>
              <a:rPr lang="en-US" sz="1200" kern="1200" dirty="0">
                <a:solidFill>
                  <a:schemeClr val="tx1"/>
                </a:solidFill>
                <a:effectLst/>
                <a:latin typeface="+mn-lt"/>
                <a:ea typeface="+mn-ea"/>
                <a:cs typeface="+mn-cs"/>
              </a:rPr>
              <a:t> the following </a:t>
            </a:r>
            <a:r>
              <a:rPr lang="en-CA" sz="1200" kern="1200" dirty="0">
                <a:solidFill>
                  <a:schemeClr val="tx1"/>
                </a:solidFill>
                <a:effectLst/>
                <a:latin typeface="+mn-lt"/>
                <a:ea typeface="+mn-ea"/>
                <a:cs typeface="+mn-cs"/>
              </a:rPr>
              <a:t>three MICs: Georgia (8</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Argentina (17th) and Colombia (22nd).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14</a:t>
            </a:fld>
            <a:endParaRPr lang="en-US"/>
          </a:p>
        </p:txBody>
      </p:sp>
    </p:spTree>
    <p:extLst>
      <p:ext uri="{BB962C8B-B14F-4D97-AF65-F5344CB8AC3E}">
        <p14:creationId xmlns:p14="http://schemas.microsoft.com/office/powerpoint/2010/main" val="340292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rest &lt;100,000</a:t>
            </a:r>
          </a:p>
          <a:p>
            <a:r>
              <a:rPr lang="en-US" dirty="0"/>
              <a:t>BUT UNMET NEED HIGHER IN SOME COUNTRIES THAT HAVE SOME CR</a:t>
            </a:r>
          </a:p>
        </p:txBody>
      </p:sp>
      <p:sp>
        <p:nvSpPr>
          <p:cNvPr id="4" name="Slide Number Placeholder 3"/>
          <p:cNvSpPr>
            <a:spLocks noGrp="1"/>
          </p:cNvSpPr>
          <p:nvPr>
            <p:ph type="sldNum" sz="quarter" idx="10"/>
          </p:nvPr>
        </p:nvSpPr>
        <p:spPr/>
        <p:txBody>
          <a:bodyPr/>
          <a:lstStyle/>
          <a:p>
            <a:fld id="{BB677FA6-8BFE-994A-9F6C-6C70EEFA6241}" type="slidenum">
              <a:rPr lang="en-US" smtClean="0"/>
              <a:t>15</a:t>
            </a:fld>
            <a:endParaRPr lang="en-US"/>
          </a:p>
        </p:txBody>
      </p:sp>
    </p:spTree>
    <p:extLst>
      <p:ext uri="{BB962C8B-B14F-4D97-AF65-F5344CB8AC3E}">
        <p14:creationId xmlns:p14="http://schemas.microsoft.com/office/powerpoint/2010/main" val="419461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16</a:t>
            </a:fld>
            <a:endParaRPr lang="en-US"/>
          </a:p>
        </p:txBody>
      </p:sp>
    </p:spTree>
    <p:extLst>
      <p:ext uri="{BB962C8B-B14F-4D97-AF65-F5344CB8AC3E}">
        <p14:creationId xmlns:p14="http://schemas.microsoft.com/office/powerpoint/2010/main" val="41336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19</a:t>
            </a:fld>
            <a:endParaRPr lang="en-US"/>
          </a:p>
        </p:txBody>
      </p:sp>
    </p:spTree>
    <p:extLst>
      <p:ext uri="{BB962C8B-B14F-4D97-AF65-F5344CB8AC3E}">
        <p14:creationId xmlns:p14="http://schemas.microsoft.com/office/powerpoint/2010/main" val="91165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SIG</a:t>
            </a:r>
          </a:p>
          <a:p>
            <a:r>
              <a:rPr lang="en-US" dirty="0"/>
              <a:t>Say variation around </a:t>
            </a:r>
            <a:r>
              <a:rPr lang="en-US" dirty="0" err="1"/>
              <a:t>revasc</a:t>
            </a:r>
            <a:r>
              <a:rPr lang="en-US" dirty="0"/>
              <a:t> is likely due to less procedures done in African as LICs</a:t>
            </a:r>
          </a:p>
          <a:p>
            <a:r>
              <a:rPr lang="en-US" dirty="0"/>
              <a:t>RHD more common where it is more burdensome</a:t>
            </a:r>
          </a:p>
          <a:p>
            <a:r>
              <a:rPr lang="en-US" dirty="0"/>
              <a:t>Non-cardiac – </a:t>
            </a:r>
            <a:r>
              <a:rPr lang="en-US" dirty="0" err="1"/>
              <a:t>Afr</a:t>
            </a:r>
            <a:r>
              <a:rPr lang="en-US" dirty="0"/>
              <a:t> skewed as so few programs, but mostly for NCDs</a:t>
            </a:r>
          </a:p>
          <a:p>
            <a:endParaRPr lang="en-US" dirty="0"/>
          </a:p>
          <a:p>
            <a:r>
              <a:rPr lang="en-US" dirty="0"/>
              <a:t>Primary</a:t>
            </a:r>
            <a:r>
              <a:rPr lang="en-US" baseline="0" dirty="0"/>
              <a:t> prevention 60%; PVD 50%; DM 50%; lung disease 40%; stroke 30%</a:t>
            </a:r>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20</a:t>
            </a:fld>
            <a:endParaRPr lang="en-US"/>
          </a:p>
        </p:txBody>
      </p:sp>
    </p:spTree>
    <p:extLst>
      <p:ext uri="{BB962C8B-B14F-4D97-AF65-F5344CB8AC3E}">
        <p14:creationId xmlns:p14="http://schemas.microsoft.com/office/powerpoint/2010/main" val="174295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2.5 x 11 = 27.5 (so 25-30 sessions on average around the globe)</a:t>
            </a: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21</a:t>
            </a:fld>
            <a:endParaRPr lang="en-US"/>
          </a:p>
        </p:txBody>
      </p:sp>
    </p:spTree>
    <p:extLst>
      <p:ext uri="{BB962C8B-B14F-4D97-AF65-F5344CB8AC3E}">
        <p14:creationId xmlns:p14="http://schemas.microsoft.com/office/powerpoint/2010/main" val="1201861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box stars means diff by WHO region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delivery of the core components was high, but the quality of what was delivered in each component was not assessed. However, some important elements of secondary prevention recommendations for CVD</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were not commonly offered in CR, likely due to limited resources. Elements which are particularly important in low-resource settings were also unfortunately infrequently offered, namely smoking cessation services and counselling for return-to-work. </a:t>
            </a: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22</a:t>
            </a:fld>
            <a:endParaRPr lang="en-US"/>
          </a:p>
        </p:txBody>
      </p:sp>
    </p:spTree>
    <p:extLst>
      <p:ext uri="{BB962C8B-B14F-4D97-AF65-F5344CB8AC3E}">
        <p14:creationId xmlns:p14="http://schemas.microsoft.com/office/powerpoint/2010/main" val="5764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representation from approximately 80% of countries with CR on our Council globally</a:t>
            </a:r>
          </a:p>
        </p:txBody>
      </p:sp>
      <p:sp>
        <p:nvSpPr>
          <p:cNvPr id="4" name="Slide Number Placeholder 3"/>
          <p:cNvSpPr>
            <a:spLocks noGrp="1"/>
          </p:cNvSpPr>
          <p:nvPr>
            <p:ph type="sldNum" sz="quarter" idx="10"/>
          </p:nvPr>
        </p:nvSpPr>
        <p:spPr/>
        <p:txBody>
          <a:bodyPr/>
          <a:lstStyle/>
          <a:p>
            <a:pPr>
              <a:defRPr/>
            </a:pPr>
            <a:fld id="{2DB534BE-90A9-40E3-A06A-D8656F8E0C94}" type="slidenum">
              <a:rPr lang="en-CA" smtClean="0"/>
              <a:pPr>
                <a:defRPr/>
              </a:pPr>
              <a:t>3</a:t>
            </a:fld>
            <a:endParaRPr lang="en-CA" dirty="0"/>
          </a:p>
        </p:txBody>
      </p:sp>
    </p:spTree>
    <p:extLst>
      <p:ext uri="{BB962C8B-B14F-4D97-AF65-F5344CB8AC3E}">
        <p14:creationId xmlns:p14="http://schemas.microsoft.com/office/powerpoint/2010/main" val="364334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a:t>
            </a:r>
            <a:r>
              <a:rPr lang="en-US" baseline="0" dirty="0"/>
              <a:t> quality</a:t>
            </a:r>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23</a:t>
            </a:fld>
            <a:endParaRPr lang="en-US"/>
          </a:p>
        </p:txBody>
      </p:sp>
    </p:spTree>
    <p:extLst>
      <p:ext uri="{BB962C8B-B14F-4D97-AF65-F5344CB8AC3E}">
        <p14:creationId xmlns:p14="http://schemas.microsoft.com/office/powerpoint/2010/main" val="194714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24</a:t>
            </a:fld>
            <a:endParaRPr lang="en-US"/>
          </a:p>
        </p:txBody>
      </p:sp>
    </p:spTree>
    <p:extLst>
      <p:ext uri="{BB962C8B-B14F-4D97-AF65-F5344CB8AC3E}">
        <p14:creationId xmlns:p14="http://schemas.microsoft.com/office/powerpoint/2010/main" val="117806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67/93 (72.0%) countries, patients pay some</a:t>
            </a:r>
          </a:p>
          <a:p>
            <a:r>
              <a:rPr lang="en-US" dirty="0"/>
              <a:t>average cost to patients globally: $591.59 </a:t>
            </a:r>
            <a:r>
              <a:rPr lang="en-US" dirty="0">
                <a:latin typeface="Times New Roman"/>
                <a:cs typeface="Times New Roman"/>
              </a:rPr>
              <a:t>± $1,043.70 (2016 PPP)</a:t>
            </a: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25</a:t>
            </a:fld>
            <a:endParaRPr lang="en-US"/>
          </a:p>
        </p:txBody>
      </p:sp>
    </p:spTree>
    <p:extLst>
      <p:ext uri="{BB962C8B-B14F-4D97-AF65-F5344CB8AC3E}">
        <p14:creationId xmlns:p14="http://schemas.microsoft.com/office/powerpoint/2010/main" val="1871536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significance</a:t>
            </a:r>
          </a:p>
          <a:p>
            <a:endParaRPr lang="en-US" baseline="0" dirty="0"/>
          </a:p>
          <a:p>
            <a:r>
              <a:rPr lang="en-US" baseline="0" dirty="0"/>
              <a:t>EXPLOIT ICT GIVEN MOBILE PENETRANCE IN LMICs</a:t>
            </a:r>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26</a:t>
            </a:fld>
            <a:endParaRPr lang="en-US"/>
          </a:p>
        </p:txBody>
      </p:sp>
    </p:spTree>
    <p:extLst>
      <p:ext uri="{BB962C8B-B14F-4D97-AF65-F5344CB8AC3E}">
        <p14:creationId xmlns:p14="http://schemas.microsoft.com/office/powerpoint/2010/main" val="284486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Respondents may be inclined to respond in a Socially-desirable responding manner, such that results are skewed to reflect better provision of CR in that program or country </a:t>
            </a: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27</a:t>
            </a:fld>
            <a:endParaRPr lang="en-US"/>
          </a:p>
        </p:txBody>
      </p:sp>
    </p:spTree>
    <p:extLst>
      <p:ext uri="{BB962C8B-B14F-4D97-AF65-F5344CB8AC3E}">
        <p14:creationId xmlns:p14="http://schemas.microsoft.com/office/powerpoint/2010/main" val="2706618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thought 38.8% countries had it in NR:C paper, but that was literature review, not contacting countries directly. Now 55%</a:t>
            </a:r>
          </a:p>
        </p:txBody>
      </p:sp>
      <p:sp>
        <p:nvSpPr>
          <p:cNvPr id="4" name="Slide Number Placeholder 3"/>
          <p:cNvSpPr>
            <a:spLocks noGrp="1"/>
          </p:cNvSpPr>
          <p:nvPr>
            <p:ph type="sldNum" sz="quarter" idx="10"/>
          </p:nvPr>
        </p:nvSpPr>
        <p:spPr/>
        <p:txBody>
          <a:bodyPr/>
          <a:lstStyle/>
          <a:p>
            <a:fld id="{BB677FA6-8BFE-994A-9F6C-6C70EEFA6241}" type="slidenum">
              <a:rPr lang="en-US" smtClean="0"/>
              <a:t>28</a:t>
            </a:fld>
            <a:endParaRPr lang="en-US"/>
          </a:p>
        </p:txBody>
      </p:sp>
    </p:spTree>
    <p:extLst>
      <p:ext uri="{BB962C8B-B14F-4D97-AF65-F5344CB8AC3E}">
        <p14:creationId xmlns:p14="http://schemas.microsoft.com/office/powerpoint/2010/main" val="1608728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first ever survey of the nature of CR delivery around the globe, the overall high quality of CR in the half of countries where it is available was established. However, deficits were identified, as were significant global variations. Most programs appropriately accepted patients following acute coronary syndrome and revascularization, but fewer accepted those with heart failure, and stable coronary artery disease. Programs consistently had five staff members, with most commonly a cardiologist as medical director, with nurses, exercise specialists, physiotherapists, and administrative assistants on staff. Programs on average offered seven of the ten recommended core components, typically initial assessment, patient education, exercise training, and management of risk factors (except tobacco use); nutrition counselling and stress management were not as consistently offered. </a:t>
            </a:r>
          </a:p>
        </p:txBody>
      </p:sp>
      <p:sp>
        <p:nvSpPr>
          <p:cNvPr id="4" name="Slide Number Placeholder 3"/>
          <p:cNvSpPr>
            <a:spLocks noGrp="1"/>
          </p:cNvSpPr>
          <p:nvPr>
            <p:ph type="sldNum" sz="quarter" idx="10"/>
          </p:nvPr>
        </p:nvSpPr>
        <p:spPr/>
        <p:txBody>
          <a:bodyPr/>
          <a:lstStyle/>
          <a:p>
            <a:fld id="{BB677FA6-8BFE-994A-9F6C-6C70EEFA6241}" type="slidenum">
              <a:rPr lang="en-US" smtClean="0"/>
              <a:t>29</a:t>
            </a:fld>
            <a:endParaRPr lang="en-US"/>
          </a:p>
        </p:txBody>
      </p:sp>
    </p:spTree>
    <p:extLst>
      <p:ext uri="{BB962C8B-B14F-4D97-AF65-F5344CB8AC3E}">
        <p14:creationId xmlns:p14="http://schemas.microsoft.com/office/powerpoint/2010/main" val="2103178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30</a:t>
            </a:fld>
            <a:endParaRPr lang="en-US"/>
          </a:p>
        </p:txBody>
      </p:sp>
    </p:spTree>
    <p:extLst>
      <p:ext uri="{BB962C8B-B14F-4D97-AF65-F5344CB8AC3E}">
        <p14:creationId xmlns:p14="http://schemas.microsoft.com/office/powerpoint/2010/main" val="93411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77FA6-8BFE-994A-9F6C-6C70EEFA6241}" type="slidenum">
              <a:rPr lang="en-US" smtClean="0"/>
              <a:t>31</a:t>
            </a:fld>
            <a:endParaRPr lang="en-US"/>
          </a:p>
        </p:txBody>
      </p:sp>
    </p:spTree>
    <p:extLst>
      <p:ext uri="{BB962C8B-B14F-4D97-AF65-F5344CB8AC3E}">
        <p14:creationId xmlns:p14="http://schemas.microsoft.com/office/powerpoint/2010/main" val="171651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Countries without</a:t>
            </a:r>
            <a:r>
              <a:rPr lang="en-US" baseline="0" dirty="0"/>
              <a:t> CR, cardiac or PMR societies</a:t>
            </a:r>
          </a:p>
        </p:txBody>
      </p:sp>
      <p:sp>
        <p:nvSpPr>
          <p:cNvPr id="4" name="Slide Number Placeholder 3"/>
          <p:cNvSpPr>
            <a:spLocks noGrp="1"/>
          </p:cNvSpPr>
          <p:nvPr>
            <p:ph type="sldNum" sz="quarter" idx="10"/>
          </p:nvPr>
        </p:nvSpPr>
        <p:spPr/>
        <p:txBody>
          <a:bodyPr/>
          <a:lstStyle/>
          <a:p>
            <a:pPr>
              <a:defRPr/>
            </a:pPr>
            <a:fld id="{2DB534BE-90A9-40E3-A06A-D8656F8E0C94}" type="slidenum">
              <a:rPr lang="en-CA" smtClean="0"/>
              <a:pPr>
                <a:defRPr/>
              </a:pPr>
              <a:t>4</a:t>
            </a:fld>
            <a:endParaRPr lang="en-CA" dirty="0"/>
          </a:p>
        </p:txBody>
      </p:sp>
    </p:spTree>
    <p:extLst>
      <p:ext uri="{BB962C8B-B14F-4D97-AF65-F5344CB8AC3E}">
        <p14:creationId xmlns:p14="http://schemas.microsoft.com/office/powerpoint/2010/main" val="364334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677FA6-8BFE-994A-9F6C-6C70EEFA6241}" type="slidenum">
              <a:rPr lang="en-US" smtClean="0"/>
              <a:t>5</a:t>
            </a:fld>
            <a:endParaRPr lang="en-US"/>
          </a:p>
        </p:txBody>
      </p:sp>
    </p:spTree>
    <p:extLst>
      <p:ext uri="{BB962C8B-B14F-4D97-AF65-F5344CB8AC3E}">
        <p14:creationId xmlns:p14="http://schemas.microsoft.com/office/powerpoint/2010/main" val="97660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more spots do we need per year</a:t>
            </a:r>
          </a:p>
        </p:txBody>
      </p:sp>
      <p:sp>
        <p:nvSpPr>
          <p:cNvPr id="4" name="Slide Number Placeholder 3"/>
          <p:cNvSpPr>
            <a:spLocks noGrp="1"/>
          </p:cNvSpPr>
          <p:nvPr>
            <p:ph type="sldNum" sz="quarter" idx="5"/>
          </p:nvPr>
        </p:nvSpPr>
        <p:spPr/>
        <p:txBody>
          <a:bodyPr/>
          <a:lstStyle/>
          <a:p>
            <a:fld id="{78C73D3E-9F93-4ACC-B6F8-9A465208D305}" type="slidenum">
              <a:rPr lang="en-GB" altLang="en-US" smtClean="0"/>
              <a:pPr/>
              <a:t>6</a:t>
            </a:fld>
            <a:endParaRPr lang="en-GB" altLang="en-US"/>
          </a:p>
        </p:txBody>
      </p:sp>
    </p:spTree>
    <p:extLst>
      <p:ext uri="{BB962C8B-B14F-4D97-AF65-F5344CB8AC3E}">
        <p14:creationId xmlns:p14="http://schemas.microsoft.com/office/powerpoint/2010/main" val="300403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677FA6-8BFE-994A-9F6C-6C70EEFA6241}" type="slidenum">
              <a:rPr lang="en-US" smtClean="0"/>
              <a:t>7</a:t>
            </a:fld>
            <a:endParaRPr lang="en-US"/>
          </a:p>
        </p:txBody>
      </p:sp>
    </p:spTree>
    <p:extLst>
      <p:ext uri="{BB962C8B-B14F-4D97-AF65-F5344CB8AC3E}">
        <p14:creationId xmlns:p14="http://schemas.microsoft.com/office/powerpoint/2010/main" val="50723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of the survey is described in detail elsewhere.(Turk-</a:t>
            </a:r>
            <a:r>
              <a:rPr lang="en-US" dirty="0" err="1"/>
              <a:t>Adawi</a:t>
            </a:r>
            <a:r>
              <a:rPr lang="en-US" dirty="0"/>
              <a:t>, Terzic et al. 2015) It was pilot-tested in the Arab world and Canada. The final survey (see online supplement in X</a:t>
            </a:r>
            <a:r>
              <a:rPr lang="en-CA" dirty="0"/>
              <a:t> </a:t>
            </a:r>
            <a:r>
              <a:rPr lang="en-US" dirty="0"/>
              <a:t>) was translated to Portuguese, Spanish and Mandarin character. The translations were reviewed and approved by a national champion with the corresponding first language. The survey assessed program capacity, wait times, proximity to other CR programs, and barriers to serving more patients, among other items. </a:t>
            </a:r>
          </a:p>
          <a:p>
            <a:r>
              <a:rPr lang="en-CA" dirty="0"/>
              <a:t> </a:t>
            </a:r>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8</a:t>
            </a:fld>
            <a:endParaRPr lang="en-US"/>
          </a:p>
        </p:txBody>
      </p:sp>
    </p:spTree>
    <p:extLst>
      <p:ext uri="{BB962C8B-B14F-4D97-AF65-F5344CB8AC3E}">
        <p14:creationId xmlns:p14="http://schemas.microsoft.com/office/powerpoint/2010/main" val="69544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Worldwide, CR exists in 56 (86·2%) of the 65 high-income countries (HICs), 49 (47·1%) of the 104 middle-income countries (MICs), and in 6 (20·0%) of the </a:t>
            </a:r>
            <a:r>
              <a:rPr lang="ar-SA" sz="1200"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0 low-income countries (LICs).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shown in Table 1, the first CR program opened in 1944 in Mexico. Soon after, programs opened in Eastern Europe (Germany [1950], Croatia [1957], and Bulgaria [1958]). In 58 (52·3%) countries, the first CR program opened since 2000. </a:t>
            </a:r>
          </a:p>
          <a:p>
            <a:endParaRPr lang="en-US" sz="1600" dirty="0"/>
          </a:p>
          <a:p>
            <a:r>
              <a:rPr lang="en-US" sz="1600" baseline="0" dirty="0"/>
              <a:t># countries with CR in each WHO region:</a:t>
            </a:r>
          </a:p>
          <a:p>
            <a:r>
              <a:rPr lang="en-US" sz="1600" baseline="0" dirty="0"/>
              <a:t>Africa: 4/47 (8.5%)</a:t>
            </a:r>
          </a:p>
          <a:p>
            <a:r>
              <a:rPr lang="en-US" sz="1600" baseline="0" dirty="0"/>
              <a:t>Americas: 22/39 (56.4%)</a:t>
            </a:r>
          </a:p>
          <a:p>
            <a:r>
              <a:rPr lang="en-US" sz="1600" baseline="0" dirty="0"/>
              <a:t>Eastern Mediterranean: 9/21 (42.9%)</a:t>
            </a:r>
          </a:p>
          <a:p>
            <a:r>
              <a:rPr lang="en-US" sz="1600" baseline="0" dirty="0"/>
              <a:t>Europe: 41/56 (73.2%)</a:t>
            </a:r>
          </a:p>
          <a:p>
            <a:r>
              <a:rPr lang="en-US" sz="1600" baseline="0" dirty="0"/>
              <a:t>South East Asia: 6/11 (54.5%)</a:t>
            </a:r>
          </a:p>
          <a:p>
            <a:r>
              <a:rPr lang="en-US" sz="1600" baseline="0" dirty="0"/>
              <a:t>Western Pacific: 10/28 (35.7%)</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9</a:t>
            </a:fld>
            <a:endParaRPr lang="en-US"/>
          </a:p>
        </p:txBody>
      </p:sp>
    </p:spTree>
    <p:extLst>
      <p:ext uri="{BB962C8B-B14F-4D97-AF65-F5344CB8AC3E}">
        <p14:creationId xmlns:p14="http://schemas.microsoft.com/office/powerpoint/2010/main" val="88010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677FA6-8BFE-994A-9F6C-6C70EEFA6241}" type="slidenum">
              <a:rPr lang="en-US" smtClean="0"/>
              <a:t>10</a:t>
            </a:fld>
            <a:endParaRPr lang="en-US"/>
          </a:p>
        </p:txBody>
      </p:sp>
    </p:spTree>
    <p:extLst>
      <p:ext uri="{BB962C8B-B14F-4D97-AF65-F5344CB8AC3E}">
        <p14:creationId xmlns:p14="http://schemas.microsoft.com/office/powerpoint/2010/main" val="302343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a:p>
            <a:pPr algn="ctr"/>
            <a:endParaRPr lang="en-US" dirty="0"/>
          </a:p>
        </p:txBody>
      </p:sp>
      <p:sp>
        <p:nvSpPr>
          <p:cNvPr id="2" name="Title 1"/>
          <p:cNvSpPr>
            <a:spLocks noGrp="1"/>
          </p:cNvSpPr>
          <p:nvPr>
            <p:ph type="ctrTitle"/>
          </p:nvPr>
        </p:nvSpPr>
        <p:spPr>
          <a:xfrm>
            <a:off x="1546577" y="1438761"/>
            <a:ext cx="5458968" cy="104868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546577" y="2487632"/>
            <a:ext cx="5458968" cy="621792"/>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Rectangle 7"/>
          <p:cNvSpPr/>
          <p:nvPr userDrawn="1"/>
        </p:nvSpPr>
        <p:spPr>
          <a:xfrm>
            <a:off x="1652925" y="3296073"/>
            <a:ext cx="7491076" cy="322552"/>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Content Placeholder 5"/>
          <p:cNvSpPr>
            <a:spLocks noGrp="1"/>
          </p:cNvSpPr>
          <p:nvPr>
            <p:ph sz="quarter" idx="10" hasCustomPrompt="1"/>
          </p:nvPr>
        </p:nvSpPr>
        <p:spPr>
          <a:xfrm>
            <a:off x="1545978" y="5417514"/>
            <a:ext cx="5232400" cy="419100"/>
          </a:xfrm>
          <a:prstGeom prst="rect">
            <a:avLst/>
          </a:prstGeom>
        </p:spPr>
        <p:txBody>
          <a:bodyPr vert="horz"/>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2000"/>
            </a:lvl1pPr>
          </a:lstStyle>
          <a:p>
            <a:r>
              <a:rPr lang="en-US" sz="1600" dirty="0"/>
              <a:t>Tuesday, January 2, 2012 — Click to add date</a:t>
            </a:r>
          </a:p>
          <a:p>
            <a:endParaRPr lang="en-US" sz="16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9374" y="6138136"/>
            <a:ext cx="1399713" cy="441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and Content">
    <p:spTree>
      <p:nvGrpSpPr>
        <p:cNvPr id="1" name=""/>
        <p:cNvGrpSpPr/>
        <p:nvPr/>
      </p:nvGrpSpPr>
      <p:grpSpPr>
        <a:xfrm>
          <a:off x="0" y="0"/>
          <a:ext cx="0" cy="0"/>
          <a:chOff x="0" y="0"/>
          <a:chExt cx="0" cy="0"/>
        </a:xfrm>
      </p:grpSpPr>
      <p:sp>
        <p:nvSpPr>
          <p:cNvPr id="12" name="Rectangle 11"/>
          <p:cNvSpPr/>
          <p:nvPr userDrawn="1"/>
        </p:nvSpPr>
        <p:spPr>
          <a:xfrm>
            <a:off x="1" y="0"/>
            <a:ext cx="314680" cy="68580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85554" y="274638"/>
            <a:ext cx="8159218" cy="1034288"/>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8" name="Content Placeholder 2"/>
          <p:cNvSpPr>
            <a:spLocks noGrp="1"/>
          </p:cNvSpPr>
          <p:nvPr>
            <p:ph idx="1" hasCustomPrompt="1"/>
          </p:nvPr>
        </p:nvSpPr>
        <p:spPr>
          <a:xfrm>
            <a:off x="685554" y="1308926"/>
            <a:ext cx="8159218" cy="4082066"/>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9" name="Rectangle 8"/>
          <p:cNvSpPr/>
          <p:nvPr userDrawn="1"/>
        </p:nvSpPr>
        <p:spPr>
          <a:xfrm>
            <a:off x="1" y="0"/>
            <a:ext cx="314680" cy="6858000"/>
          </a:xfrm>
          <a:prstGeom prst="rect">
            <a:avLst/>
          </a:prstGeom>
          <a:solidFill>
            <a:srgbClr val="C3233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noFill/>
              </a:ln>
            </a:endParaRPr>
          </a:p>
        </p:txBody>
      </p:sp>
      <p:pic>
        <p:nvPicPr>
          <p:cNvPr id="10" name="Picture 9" descr="A012_C011_0811PC_S000.0000571_11WIDE_LR.tif"/>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5554" y="1450355"/>
            <a:ext cx="2713733" cy="2454790"/>
          </a:xfrm>
          <a:prstGeom prst="rect">
            <a:avLst/>
          </a:prstGeom>
          <a:noFill/>
          <a:ln>
            <a:noFill/>
          </a:ln>
          <a:effectLst>
            <a:reflection stA="38000" endPos="17000" dir="5400000" sy="-100000" algn="bl" rotWithShape="0"/>
          </a:effectLst>
        </p:spPr>
      </p:pic>
      <p:sp>
        <p:nvSpPr>
          <p:cNvPr id="7" name="Title 1"/>
          <p:cNvSpPr>
            <a:spLocks noGrp="1"/>
          </p:cNvSpPr>
          <p:nvPr>
            <p:ph type="title"/>
          </p:nvPr>
        </p:nvSpPr>
        <p:spPr>
          <a:xfrm>
            <a:off x="685554" y="274638"/>
            <a:ext cx="8159218" cy="948705"/>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8" name="Content Placeholder 2"/>
          <p:cNvSpPr>
            <a:spLocks noGrp="1"/>
          </p:cNvSpPr>
          <p:nvPr>
            <p:ph idx="1" hasCustomPrompt="1"/>
          </p:nvPr>
        </p:nvSpPr>
        <p:spPr>
          <a:xfrm>
            <a:off x="3652762" y="1308926"/>
            <a:ext cx="5192009" cy="4082066"/>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7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0" hangingPunct="0">
              <a:defRPr>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0" hangingPunct="0">
              <a:defRPr>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a:ea typeface="+mn-ea"/>
                <a:cs typeface="+mn-cs"/>
              </a:defRPr>
            </a:lvl1pPr>
          </a:lstStyle>
          <a:p>
            <a:pPr>
              <a:defRPr/>
            </a:pPr>
            <a:fld id="{B7723EF0-1771-4B29-848A-473A26457660}" type="slidenum">
              <a:rPr lang="en-US"/>
              <a:pPr>
                <a:defRPr/>
              </a:pPr>
              <a:t>‹#›</a:t>
            </a:fld>
            <a:endParaRPr lang="en-US"/>
          </a:p>
        </p:txBody>
      </p:sp>
    </p:spTree>
    <p:extLst>
      <p:ext uri="{BB962C8B-B14F-4D97-AF65-F5344CB8AC3E}">
        <p14:creationId xmlns:p14="http://schemas.microsoft.com/office/powerpoint/2010/main" val="32489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5CDF7C1A-EA9E-4189-B8D2-A0FEFE5A5BBE}" type="datetime1">
              <a:rPr lang="en-CA" smtClean="0"/>
              <a:pPr>
                <a:defRPr/>
              </a:pPr>
              <a:t>2019-06-14</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95BF753-8058-44F3-9AA4-AA00601CA3B4}" type="slidenum">
              <a:rPr lang="en-CA" smtClean="0"/>
              <a:pPr>
                <a:defRPr/>
              </a:pPr>
              <a:t>‹#›</a:t>
            </a:fld>
            <a:endParaRPr lang="en-CA" dirty="0"/>
          </a:p>
        </p:txBody>
      </p:sp>
    </p:spTree>
    <p:extLst>
      <p:ext uri="{BB962C8B-B14F-4D97-AF65-F5344CB8AC3E}">
        <p14:creationId xmlns:p14="http://schemas.microsoft.com/office/powerpoint/2010/main" val="115915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p:cNvSpPr txBox="1">
            <a:spLocks/>
          </p:cNvSpPr>
          <p:nvPr/>
        </p:nvSpPr>
        <p:spPr>
          <a:xfrm>
            <a:off x="328902" y="6358896"/>
            <a:ext cx="685800" cy="365125"/>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F16DE-A0D5-4438-950F-5B1E159C2C28}" type="slidenum">
              <a:rPr lang="en-US" smtClean="0"/>
              <a:pPr/>
              <a:t>‹#›</a:t>
            </a:fld>
            <a:endParaRPr lang="en-US" dirty="0"/>
          </a:p>
        </p:txBody>
      </p:sp>
      <p:pic>
        <p:nvPicPr>
          <p:cNvPr id="4" name="Picture 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459374" y="6138136"/>
            <a:ext cx="1399713" cy="44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28.jpeg"/><Relationship Id="rId39" Type="http://schemas.openxmlformats.org/officeDocument/2006/relationships/image" Target="../media/image39.jpeg"/><Relationship Id="rId3" Type="http://schemas.openxmlformats.org/officeDocument/2006/relationships/notesSlide" Target="../notesSlides/notesSlide2.xml"/><Relationship Id="rId21" Type="http://schemas.openxmlformats.org/officeDocument/2006/relationships/image" Target="../media/image23.jpeg"/><Relationship Id="rId34" Type="http://schemas.openxmlformats.org/officeDocument/2006/relationships/oleObject" Target="../embeddings/oleObject1.bin"/><Relationship Id="rId42" Type="http://schemas.openxmlformats.org/officeDocument/2006/relationships/image" Target="../media/image42.GIF"/><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38.jpeg"/><Relationship Id="rId2" Type="http://schemas.openxmlformats.org/officeDocument/2006/relationships/slideLayout" Target="../slideLayouts/slideLayout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32" Type="http://schemas.openxmlformats.org/officeDocument/2006/relationships/image" Target="../media/image34.jpeg"/><Relationship Id="rId37" Type="http://schemas.openxmlformats.org/officeDocument/2006/relationships/image" Target="../media/image37.gif"/><Relationship Id="rId40" Type="http://schemas.openxmlformats.org/officeDocument/2006/relationships/image" Target="../media/image40.jpeg"/><Relationship Id="rId45" Type="http://schemas.openxmlformats.org/officeDocument/2006/relationships/image" Target="../media/image45.jpeg"/><Relationship Id="rId5" Type="http://schemas.openxmlformats.org/officeDocument/2006/relationships/image" Target="../media/image7.gif"/><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png"/><Relationship Id="rId36" Type="http://schemas.openxmlformats.org/officeDocument/2006/relationships/image" Target="../media/image36.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jpeg"/><Relationship Id="rId44" Type="http://schemas.openxmlformats.org/officeDocument/2006/relationships/image" Target="../media/image44.gif"/><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jpeg"/><Relationship Id="rId35" Type="http://schemas.openxmlformats.org/officeDocument/2006/relationships/image" Target="../media/image5.png"/><Relationship Id="rId43" Type="http://schemas.openxmlformats.org/officeDocument/2006/relationships/image" Target="../media/image43.png"/></Relationships>
</file>

<file path=ppt/slides/_rels/slide30.xml.rels><?xml version="1.0" encoding="UTF-8" standalone="yes"?>
<Relationships xmlns="http://schemas.openxmlformats.org/package/2006/relationships"><Relationship Id="rId3" Type="http://schemas.openxmlformats.org/officeDocument/2006/relationships/hyperlink" Target="mailto:sgrace@yorku.ca" TargetMode="External"/><Relationship Id="rId7"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4.png"/><Relationship Id="rId4" Type="http://schemas.openxmlformats.org/officeDocument/2006/relationships/hyperlink" Target="http://globalcardiacrehab.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diagramColors" Target="../diagrams/colors1.xml"/><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49.emf"/><Relationship Id="rId4" Type="http://schemas.openxmlformats.org/officeDocument/2006/relationships/diagramData" Target="../diagrams/data1.xml"/><Relationship Id="rId9" Type="http://schemas.openxmlformats.org/officeDocument/2006/relationships/image" Target="../media/image48.emf"/></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84903" y="2071134"/>
            <a:ext cx="7663146" cy="1048684"/>
          </a:xfrm>
        </p:spPr>
        <p:txBody>
          <a:bodyPr>
            <a:normAutofit fontScale="90000"/>
          </a:bodyPr>
          <a:lstStyle/>
          <a:p>
            <a:pPr algn="ctr"/>
            <a:r>
              <a:rPr lang="en-US" dirty="0"/>
              <a:t>A World-Wide Picture of Cardiac Rehabilitation Services</a:t>
            </a:r>
          </a:p>
        </p:txBody>
      </p:sp>
      <p:sp>
        <p:nvSpPr>
          <p:cNvPr id="7" name="Content Placeholder 6"/>
          <p:cNvSpPr>
            <a:spLocks noGrp="1"/>
          </p:cNvSpPr>
          <p:nvPr>
            <p:ph sz="quarter" idx="10"/>
          </p:nvPr>
        </p:nvSpPr>
        <p:spPr>
          <a:xfrm>
            <a:off x="245939" y="3738182"/>
            <a:ext cx="8678008" cy="2258171"/>
          </a:xfrm>
        </p:spPr>
        <p:txBody>
          <a:bodyPr/>
          <a:lstStyle/>
          <a:p>
            <a:pPr algn="ctr">
              <a:spcBef>
                <a:spcPts val="0"/>
              </a:spcBef>
            </a:pPr>
            <a:r>
              <a:rPr lang="en-US" sz="2400" dirty="0"/>
              <a:t>Sherry L. Grace, PhD, FCCS</a:t>
            </a:r>
          </a:p>
          <a:p>
            <a:pPr algn="ctr">
              <a:spcBef>
                <a:spcPts val="0"/>
              </a:spcBef>
            </a:pPr>
            <a:r>
              <a:rPr lang="en-US" dirty="0"/>
              <a:t>Full Professor, York University</a:t>
            </a:r>
          </a:p>
          <a:p>
            <a:pPr algn="ctr">
              <a:spcBef>
                <a:spcPts val="0"/>
              </a:spcBef>
            </a:pPr>
            <a:r>
              <a:rPr lang="en-US" dirty="0"/>
              <a:t>Sr. Scientist &amp; Dir. CR Research, University Health Network</a:t>
            </a:r>
          </a:p>
          <a:p>
            <a:pPr algn="ctr">
              <a:spcBef>
                <a:spcPts val="0"/>
              </a:spcBef>
            </a:pPr>
            <a:r>
              <a:rPr lang="en-US" dirty="0"/>
              <a:t>Chair, International Council of Cardiovascular Prevention and Rehabilitation</a:t>
            </a:r>
          </a:p>
          <a:p>
            <a:pPr algn="ctr">
              <a:spcBef>
                <a:spcPts val="0"/>
              </a:spcBef>
            </a:pPr>
            <a:r>
              <a:rPr lang="en-US" dirty="0"/>
              <a:t>Toronto, Canada</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39" y="6075484"/>
            <a:ext cx="2320405" cy="67142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0006" y="208264"/>
            <a:ext cx="3434168" cy="1244505"/>
          </a:xfrm>
          <a:prstGeom prst="rect">
            <a:avLst/>
          </a:prstGeom>
        </p:spPr>
      </p:pic>
    </p:spTree>
    <p:extLst>
      <p:ext uri="{BB962C8B-B14F-4D97-AF65-F5344CB8AC3E}">
        <p14:creationId xmlns:p14="http://schemas.microsoft.com/office/powerpoint/2010/main" val="252391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7FB6-B041-410A-BBB6-2F6D7FBFA910}"/>
              </a:ext>
            </a:extLst>
          </p:cNvPr>
          <p:cNvSpPr>
            <a:spLocks noGrp="1"/>
          </p:cNvSpPr>
          <p:nvPr>
            <p:ph type="title"/>
          </p:nvPr>
        </p:nvSpPr>
        <p:spPr/>
        <p:txBody>
          <a:bodyPr/>
          <a:lstStyle/>
          <a:p>
            <a:r>
              <a:rPr lang="en-US" sz="3200" b="1" dirty="0">
                <a:solidFill>
                  <a:schemeClr val="tx1"/>
                </a:solidFill>
              </a:rPr>
              <a:t>Availability by WHO Region</a:t>
            </a:r>
          </a:p>
        </p:txBody>
      </p:sp>
      <p:graphicFrame>
        <p:nvGraphicFramePr>
          <p:cNvPr id="4" name="Content Placeholder 3">
            <a:extLst>
              <a:ext uri="{FF2B5EF4-FFF2-40B4-BE49-F238E27FC236}">
                <a16:creationId xmlns:a16="http://schemas.microsoft.com/office/drawing/2014/main" id="{DCE749F7-F804-4FA4-A62C-29A0AA709641}"/>
              </a:ext>
            </a:extLst>
          </p:cNvPr>
          <p:cNvGraphicFramePr>
            <a:graphicFrameLocks noGrp="1"/>
          </p:cNvGraphicFramePr>
          <p:nvPr>
            <p:ph idx="1"/>
            <p:extLst>
              <p:ext uri="{D42A27DB-BD31-4B8C-83A1-F6EECF244321}">
                <p14:modId xmlns:p14="http://schemas.microsoft.com/office/powerpoint/2010/main" val="2852720738"/>
              </p:ext>
            </p:extLst>
          </p:nvPr>
        </p:nvGraphicFramePr>
        <p:xfrm>
          <a:off x="498764" y="1080656"/>
          <a:ext cx="8346786" cy="5808723"/>
        </p:xfrm>
        <a:graphic>
          <a:graphicData uri="http://schemas.openxmlformats.org/drawingml/2006/table">
            <a:tbl>
              <a:tblPr firstRow="1" bandRow="1">
                <a:tableStyleId>{5C22544A-7EE6-4342-B048-85BDC9FD1C3A}</a:tableStyleId>
              </a:tblPr>
              <a:tblGrid>
                <a:gridCol w="5897250">
                  <a:extLst>
                    <a:ext uri="{9D8B030D-6E8A-4147-A177-3AD203B41FA5}">
                      <a16:colId xmlns:a16="http://schemas.microsoft.com/office/drawing/2014/main" val="1232132565"/>
                    </a:ext>
                  </a:extLst>
                </a:gridCol>
                <a:gridCol w="2449536">
                  <a:extLst>
                    <a:ext uri="{9D8B030D-6E8A-4147-A177-3AD203B41FA5}">
                      <a16:colId xmlns:a16="http://schemas.microsoft.com/office/drawing/2014/main" val="1502303962"/>
                    </a:ext>
                  </a:extLst>
                </a:gridCol>
              </a:tblGrid>
              <a:tr h="1158265">
                <a:tc>
                  <a:txBody>
                    <a:bodyPr/>
                    <a:lstStyle/>
                    <a:p>
                      <a:endParaRPr lang="en-US" sz="3200" dirty="0"/>
                    </a:p>
                  </a:txBody>
                  <a:tcPr/>
                </a:tc>
                <a:tc>
                  <a:txBody>
                    <a:bodyPr/>
                    <a:lstStyle/>
                    <a:p>
                      <a:pPr algn="ctr"/>
                      <a:r>
                        <a:rPr lang="en-US" sz="3200" dirty="0"/>
                        <a:t>% of countries w CR</a:t>
                      </a:r>
                    </a:p>
                  </a:txBody>
                  <a:tcPr/>
                </a:tc>
                <a:extLst>
                  <a:ext uri="{0D108BD9-81ED-4DB2-BD59-A6C34878D82A}">
                    <a16:rowId xmlns:a16="http://schemas.microsoft.com/office/drawing/2014/main" val="160462392"/>
                  </a:ext>
                </a:extLst>
              </a:tr>
              <a:tr h="607749">
                <a:tc>
                  <a:txBody>
                    <a:bodyPr/>
                    <a:lstStyle/>
                    <a:p>
                      <a:r>
                        <a:rPr lang="en-US" sz="3200" dirty="0"/>
                        <a:t>Africa</a:t>
                      </a:r>
                    </a:p>
                  </a:txBody>
                  <a:tcPr/>
                </a:tc>
                <a:tc>
                  <a:txBody>
                    <a:bodyPr/>
                    <a:lstStyle/>
                    <a:p>
                      <a:pPr algn="ctr"/>
                      <a:r>
                        <a:rPr lang="en-US" sz="3200" i="0" dirty="0"/>
                        <a:t>17.0</a:t>
                      </a:r>
                    </a:p>
                  </a:txBody>
                  <a:tcPr/>
                </a:tc>
                <a:extLst>
                  <a:ext uri="{0D108BD9-81ED-4DB2-BD59-A6C34878D82A}">
                    <a16:rowId xmlns:a16="http://schemas.microsoft.com/office/drawing/2014/main" val="1512696958"/>
                  </a:ext>
                </a:extLst>
              </a:tr>
              <a:tr h="607749">
                <a:tc>
                  <a:txBody>
                    <a:bodyPr/>
                    <a:lstStyle/>
                    <a:p>
                      <a:r>
                        <a:rPr lang="en-US" sz="3200" dirty="0"/>
                        <a:t>Americas </a:t>
                      </a:r>
                    </a:p>
                  </a:txBody>
                  <a:tcPr/>
                </a:tc>
                <a:tc>
                  <a:txBody>
                    <a:bodyPr/>
                    <a:lstStyle/>
                    <a:p>
                      <a:pPr algn="ctr"/>
                      <a:r>
                        <a:rPr lang="en-US" sz="3200" dirty="0"/>
                        <a:t>70.0</a:t>
                      </a:r>
                    </a:p>
                  </a:txBody>
                  <a:tcPr/>
                </a:tc>
                <a:extLst>
                  <a:ext uri="{0D108BD9-81ED-4DB2-BD59-A6C34878D82A}">
                    <a16:rowId xmlns:a16="http://schemas.microsoft.com/office/drawing/2014/main" val="2236446201"/>
                  </a:ext>
                </a:extLst>
              </a:tr>
              <a:tr h="607749">
                <a:tc>
                  <a:txBody>
                    <a:bodyPr/>
                    <a:lstStyle/>
                    <a:p>
                      <a:r>
                        <a:rPr lang="en-US" sz="3200" b="0" dirty="0"/>
                        <a:t>Eastern </a:t>
                      </a:r>
                      <a:r>
                        <a:rPr lang="en-US" sz="3200" b="0" kern="1200" dirty="0">
                          <a:solidFill>
                            <a:schemeClr val="dk1"/>
                          </a:solidFill>
                          <a:effectLst/>
                          <a:latin typeface="+mn-lt"/>
                          <a:ea typeface="+mn-ea"/>
                          <a:cs typeface="+mn-cs"/>
                        </a:rPr>
                        <a:t>Mediterranean </a:t>
                      </a:r>
                      <a:endParaRPr lang="en-US" sz="3200" b="0" dirty="0"/>
                    </a:p>
                  </a:txBody>
                  <a:tcPr/>
                </a:tc>
                <a:tc>
                  <a:txBody>
                    <a:bodyPr/>
                    <a:lstStyle/>
                    <a:p>
                      <a:pPr algn="ctr"/>
                      <a:r>
                        <a:rPr lang="en-US" sz="3200" dirty="0"/>
                        <a:t>54.5</a:t>
                      </a:r>
                    </a:p>
                  </a:txBody>
                  <a:tcPr/>
                </a:tc>
                <a:extLst>
                  <a:ext uri="{0D108BD9-81ED-4DB2-BD59-A6C34878D82A}">
                    <a16:rowId xmlns:a16="http://schemas.microsoft.com/office/drawing/2014/main" val="2434273116"/>
                  </a:ext>
                </a:extLst>
              </a:tr>
              <a:tr h="607749">
                <a:tc>
                  <a:txBody>
                    <a:bodyPr/>
                    <a:lstStyle/>
                    <a:p>
                      <a:r>
                        <a:rPr lang="en-US" sz="3200" dirty="0"/>
                        <a:t>Europe</a:t>
                      </a:r>
                    </a:p>
                  </a:txBody>
                  <a:tcPr/>
                </a:tc>
                <a:tc>
                  <a:txBody>
                    <a:bodyPr/>
                    <a:lstStyle/>
                    <a:p>
                      <a:pPr algn="ctr"/>
                      <a:r>
                        <a:rPr lang="en-US" sz="3200" dirty="0"/>
                        <a:t>80.7</a:t>
                      </a:r>
                    </a:p>
                  </a:txBody>
                  <a:tcPr/>
                </a:tc>
                <a:extLst>
                  <a:ext uri="{0D108BD9-81ED-4DB2-BD59-A6C34878D82A}">
                    <a16:rowId xmlns:a16="http://schemas.microsoft.com/office/drawing/2014/main" val="3272583212"/>
                  </a:ext>
                </a:extLst>
              </a:tr>
              <a:tr h="607749">
                <a:tc>
                  <a:txBody>
                    <a:bodyPr/>
                    <a:lstStyle/>
                    <a:p>
                      <a:r>
                        <a:rPr lang="en-US" sz="3200" dirty="0"/>
                        <a:t>South-East Asia</a:t>
                      </a:r>
                    </a:p>
                  </a:txBody>
                  <a:tcPr/>
                </a:tc>
                <a:tc>
                  <a:txBody>
                    <a:bodyPr/>
                    <a:lstStyle/>
                    <a:p>
                      <a:pPr algn="ctr"/>
                      <a:r>
                        <a:rPr lang="en-US" sz="3200" dirty="0"/>
                        <a:t>54.5</a:t>
                      </a:r>
                    </a:p>
                  </a:txBody>
                  <a:tcPr/>
                </a:tc>
                <a:extLst>
                  <a:ext uri="{0D108BD9-81ED-4DB2-BD59-A6C34878D82A}">
                    <a16:rowId xmlns:a16="http://schemas.microsoft.com/office/drawing/2014/main" val="10005"/>
                  </a:ext>
                </a:extLst>
              </a:tr>
              <a:tr h="607749">
                <a:tc>
                  <a:txBody>
                    <a:bodyPr/>
                    <a:lstStyle/>
                    <a:p>
                      <a:r>
                        <a:rPr lang="en-US" sz="3200" dirty="0"/>
                        <a:t>Western Pacific</a:t>
                      </a:r>
                    </a:p>
                  </a:txBody>
                  <a:tcPr/>
                </a:tc>
                <a:tc>
                  <a:txBody>
                    <a:bodyPr/>
                    <a:lstStyle/>
                    <a:p>
                      <a:pPr algn="ctr"/>
                      <a:r>
                        <a:rPr lang="en-US" sz="3200" dirty="0"/>
                        <a:t>42.7</a:t>
                      </a:r>
                    </a:p>
                  </a:txBody>
                  <a:tcPr/>
                </a:tc>
                <a:extLst>
                  <a:ext uri="{0D108BD9-81ED-4DB2-BD59-A6C34878D82A}">
                    <a16:rowId xmlns:a16="http://schemas.microsoft.com/office/drawing/2014/main" val="10006"/>
                  </a:ext>
                </a:extLst>
              </a:tr>
              <a:tr h="607749">
                <a:tc>
                  <a:txBody>
                    <a:bodyPr/>
                    <a:lstStyle/>
                    <a:p>
                      <a:r>
                        <a:rPr lang="en-US" sz="3200" dirty="0"/>
                        <a:t>Global</a:t>
                      </a:r>
                    </a:p>
                  </a:txBody>
                  <a:tcPr/>
                </a:tc>
                <a:tc>
                  <a:txBody>
                    <a:bodyPr/>
                    <a:lstStyle/>
                    <a:p>
                      <a:pPr algn="ctr"/>
                      <a:r>
                        <a:rPr lang="en-US" sz="3200" dirty="0"/>
                        <a:t>54.7</a:t>
                      </a:r>
                    </a:p>
                  </a:txBody>
                  <a:tcPr/>
                </a:tc>
                <a:extLst>
                  <a:ext uri="{0D108BD9-81ED-4DB2-BD59-A6C34878D82A}">
                    <a16:rowId xmlns:a16="http://schemas.microsoft.com/office/drawing/2014/main" val="4028753785"/>
                  </a:ext>
                </a:extLst>
              </a:tr>
            </a:tbl>
          </a:graphicData>
        </a:graphic>
      </p:graphicFrame>
    </p:spTree>
    <p:extLst>
      <p:ext uri="{BB962C8B-B14F-4D97-AF65-F5344CB8AC3E}">
        <p14:creationId xmlns:p14="http://schemas.microsoft.com/office/powerpoint/2010/main" val="346301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1666" y="1519372"/>
            <a:ext cx="8482333" cy="5023318"/>
          </a:xfrm>
        </p:spPr>
      </p:pic>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Survey Results: Response Rate</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8" name="Rounded Rectangle 7"/>
          <p:cNvSpPr/>
          <p:nvPr/>
        </p:nvSpPr>
        <p:spPr>
          <a:xfrm>
            <a:off x="3414565" y="4217742"/>
            <a:ext cx="3347884" cy="2640258"/>
          </a:xfrm>
          <a:prstGeom prst="roundRect">
            <a:avLst/>
          </a:prstGeom>
          <a:solidFill>
            <a:srgbClr val="00B0F0">
              <a:alpha val="93000"/>
            </a:srgb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solidFill>
                  <a:schemeClr val="bg1"/>
                </a:solidFill>
              </a:rPr>
              <a:t>Mean</a:t>
            </a:r>
            <a:r>
              <a:rPr lang="en-US" sz="4000" b="1" dirty="0">
                <a:solidFill>
                  <a:schemeClr val="bg1"/>
                </a:solidFill>
                <a:latin typeface="American Typewriter" charset="0"/>
              </a:rPr>
              <a:t> </a:t>
            </a:r>
            <a:r>
              <a:rPr lang="en-US" sz="3600" dirty="0">
                <a:solidFill>
                  <a:schemeClr val="bg1"/>
                </a:solidFill>
              </a:rPr>
              <a:t>9.7</a:t>
            </a:r>
          </a:p>
          <a:p>
            <a:pPr algn="ctr"/>
            <a:r>
              <a:rPr lang="en-US" sz="3600" dirty="0">
                <a:solidFill>
                  <a:schemeClr val="bg1"/>
                </a:solidFill>
              </a:rPr>
              <a:t>± 17.3 surveys / country</a:t>
            </a:r>
          </a:p>
        </p:txBody>
      </p:sp>
      <p:sp>
        <p:nvSpPr>
          <p:cNvPr id="7" name="Rounded Rectangle 6"/>
          <p:cNvSpPr/>
          <p:nvPr/>
        </p:nvSpPr>
        <p:spPr>
          <a:xfrm>
            <a:off x="1018977" y="1491424"/>
            <a:ext cx="3347884" cy="2640258"/>
          </a:xfrm>
          <a:prstGeom prst="roundRect">
            <a:avLst/>
          </a:prstGeom>
          <a:solidFill>
            <a:srgbClr val="00B0F0">
              <a:alpha val="93000"/>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bg1"/>
                </a:solidFill>
              </a:rPr>
              <a:t>Data were collected in 93/111 (83.8%) countries w CR</a:t>
            </a:r>
            <a:endParaRPr lang="en-US" sz="3200" b="1" dirty="0">
              <a:solidFill>
                <a:schemeClr val="bg1"/>
              </a:solidFill>
              <a:latin typeface="American Typewriter" charset="0"/>
              <a:ea typeface="American Typewriter" charset="0"/>
              <a:cs typeface="American Typewriter" charset="0"/>
            </a:endParaRPr>
          </a:p>
        </p:txBody>
      </p:sp>
      <p:sp>
        <p:nvSpPr>
          <p:cNvPr id="9" name="Rounded Rectangle 8"/>
          <p:cNvSpPr/>
          <p:nvPr/>
        </p:nvSpPr>
        <p:spPr>
          <a:xfrm>
            <a:off x="4724172" y="1491424"/>
            <a:ext cx="3347884" cy="2640258"/>
          </a:xfrm>
          <a:prstGeom prst="roundRect">
            <a:avLst/>
          </a:prstGeom>
          <a:solidFill>
            <a:srgbClr val="00B0F0">
              <a:alpha val="93000"/>
            </a:srgb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solidFill>
                  <a:schemeClr val="bg1"/>
                </a:solidFill>
              </a:rPr>
              <a:t>N=1082 surveys, 32.1% response rate</a:t>
            </a:r>
            <a:endParaRPr lang="en-US" sz="3600" b="1" dirty="0">
              <a:solidFill>
                <a:schemeClr val="bg1"/>
              </a:solidFill>
              <a:latin typeface="American Typewriter" charset="0"/>
              <a:ea typeface="American Typewriter" charset="0"/>
              <a:cs typeface="American Typewriter"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5940" y="4178231"/>
            <a:ext cx="2156979" cy="1989712"/>
          </a:xfrm>
          <a:prstGeom prst="rect">
            <a:avLst/>
          </a:prstGeom>
        </p:spPr>
      </p:pic>
    </p:spTree>
    <p:extLst>
      <p:ext uri="{BB962C8B-B14F-4D97-AF65-F5344CB8AC3E}">
        <p14:creationId xmlns:p14="http://schemas.microsoft.com/office/powerpoint/2010/main" val="4708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7FB6-B041-410A-BBB6-2F6D7FBFA910}"/>
              </a:ext>
            </a:extLst>
          </p:cNvPr>
          <p:cNvSpPr>
            <a:spLocks noGrp="1"/>
          </p:cNvSpPr>
          <p:nvPr>
            <p:ph type="title"/>
          </p:nvPr>
        </p:nvSpPr>
        <p:spPr/>
        <p:txBody>
          <a:bodyPr/>
          <a:lstStyle/>
          <a:p>
            <a:r>
              <a:rPr lang="en-US" sz="3200" b="1" dirty="0">
                <a:solidFill>
                  <a:schemeClr val="tx1"/>
                </a:solidFill>
              </a:rPr>
              <a:t>Median Program Volumes</a:t>
            </a:r>
          </a:p>
        </p:txBody>
      </p:sp>
      <p:graphicFrame>
        <p:nvGraphicFramePr>
          <p:cNvPr id="4" name="Content Placeholder 3">
            <a:extLst>
              <a:ext uri="{FF2B5EF4-FFF2-40B4-BE49-F238E27FC236}">
                <a16:creationId xmlns:a16="http://schemas.microsoft.com/office/drawing/2014/main" id="{DCE749F7-F804-4FA4-A62C-29A0AA709641}"/>
              </a:ext>
            </a:extLst>
          </p:cNvPr>
          <p:cNvGraphicFramePr>
            <a:graphicFrameLocks noGrp="1"/>
          </p:cNvGraphicFramePr>
          <p:nvPr>
            <p:ph idx="1"/>
            <p:extLst>
              <p:ext uri="{D42A27DB-BD31-4B8C-83A1-F6EECF244321}">
                <p14:modId xmlns:p14="http://schemas.microsoft.com/office/powerpoint/2010/main" val="1952906023"/>
              </p:ext>
            </p:extLst>
          </p:nvPr>
        </p:nvGraphicFramePr>
        <p:xfrm>
          <a:off x="498764" y="1080656"/>
          <a:ext cx="8346786" cy="4861992"/>
        </p:xfrm>
        <a:graphic>
          <a:graphicData uri="http://schemas.openxmlformats.org/drawingml/2006/table">
            <a:tbl>
              <a:tblPr firstRow="1" bandRow="1">
                <a:tableStyleId>{5C22544A-7EE6-4342-B048-85BDC9FD1C3A}</a:tableStyleId>
              </a:tblPr>
              <a:tblGrid>
                <a:gridCol w="5897250">
                  <a:extLst>
                    <a:ext uri="{9D8B030D-6E8A-4147-A177-3AD203B41FA5}">
                      <a16:colId xmlns:a16="http://schemas.microsoft.com/office/drawing/2014/main" val="1232132565"/>
                    </a:ext>
                  </a:extLst>
                </a:gridCol>
                <a:gridCol w="2449536">
                  <a:extLst>
                    <a:ext uri="{9D8B030D-6E8A-4147-A177-3AD203B41FA5}">
                      <a16:colId xmlns:a16="http://schemas.microsoft.com/office/drawing/2014/main" val="1502303962"/>
                    </a:ext>
                  </a:extLst>
                </a:gridCol>
              </a:tblGrid>
              <a:tr h="607749">
                <a:tc>
                  <a:txBody>
                    <a:bodyPr/>
                    <a:lstStyle/>
                    <a:p>
                      <a:r>
                        <a:rPr lang="en-US" sz="3200" dirty="0"/>
                        <a:t>WHO Region</a:t>
                      </a:r>
                    </a:p>
                  </a:txBody>
                  <a:tcPr/>
                </a:tc>
                <a:tc>
                  <a:txBody>
                    <a:bodyPr/>
                    <a:lstStyle/>
                    <a:p>
                      <a:pPr algn="ctr"/>
                      <a:endParaRPr lang="en-US" sz="3200" dirty="0"/>
                    </a:p>
                  </a:txBody>
                  <a:tcPr/>
                </a:tc>
                <a:extLst>
                  <a:ext uri="{0D108BD9-81ED-4DB2-BD59-A6C34878D82A}">
                    <a16:rowId xmlns:a16="http://schemas.microsoft.com/office/drawing/2014/main" val="160462392"/>
                  </a:ext>
                </a:extLst>
              </a:tr>
              <a:tr h="607749">
                <a:tc>
                  <a:txBody>
                    <a:bodyPr/>
                    <a:lstStyle/>
                    <a:p>
                      <a:r>
                        <a:rPr lang="en-US" sz="3200" dirty="0"/>
                        <a:t>Africa</a:t>
                      </a:r>
                    </a:p>
                  </a:txBody>
                  <a:tcPr/>
                </a:tc>
                <a:tc>
                  <a:txBody>
                    <a:bodyPr/>
                    <a:lstStyle/>
                    <a:p>
                      <a:pPr algn="ctr"/>
                      <a:r>
                        <a:rPr lang="en-US" sz="3200" i="0" kern="1200" dirty="0">
                          <a:solidFill>
                            <a:schemeClr val="dk1"/>
                          </a:solidFill>
                          <a:effectLst/>
                          <a:latin typeface="+mn-lt"/>
                          <a:ea typeface="+mn-ea"/>
                          <a:cs typeface="+mn-cs"/>
                        </a:rPr>
                        <a:t>50</a:t>
                      </a:r>
                      <a:endParaRPr lang="en-US" sz="3200" i="0" dirty="0"/>
                    </a:p>
                  </a:txBody>
                  <a:tcPr/>
                </a:tc>
                <a:extLst>
                  <a:ext uri="{0D108BD9-81ED-4DB2-BD59-A6C34878D82A}">
                    <a16:rowId xmlns:a16="http://schemas.microsoft.com/office/drawing/2014/main" val="1512696958"/>
                  </a:ext>
                </a:extLst>
              </a:tr>
              <a:tr h="607749">
                <a:tc>
                  <a:txBody>
                    <a:bodyPr/>
                    <a:lstStyle/>
                    <a:p>
                      <a:r>
                        <a:rPr lang="en-US" sz="3200" dirty="0"/>
                        <a:t>Americas </a:t>
                      </a:r>
                    </a:p>
                  </a:txBody>
                  <a:tcPr/>
                </a:tc>
                <a:tc>
                  <a:txBody>
                    <a:bodyPr/>
                    <a:lstStyle/>
                    <a:p>
                      <a:pPr algn="ctr"/>
                      <a:r>
                        <a:rPr lang="en-US" sz="3200" dirty="0"/>
                        <a:t>80</a:t>
                      </a:r>
                    </a:p>
                  </a:txBody>
                  <a:tcPr/>
                </a:tc>
                <a:extLst>
                  <a:ext uri="{0D108BD9-81ED-4DB2-BD59-A6C34878D82A}">
                    <a16:rowId xmlns:a16="http://schemas.microsoft.com/office/drawing/2014/main" val="2236446201"/>
                  </a:ext>
                </a:extLst>
              </a:tr>
              <a:tr h="607749">
                <a:tc>
                  <a:txBody>
                    <a:bodyPr/>
                    <a:lstStyle/>
                    <a:p>
                      <a:r>
                        <a:rPr lang="en-US" sz="3200" b="0" dirty="0"/>
                        <a:t>Eastern </a:t>
                      </a:r>
                      <a:r>
                        <a:rPr lang="en-US" sz="3200" b="0" kern="1200" dirty="0">
                          <a:solidFill>
                            <a:schemeClr val="dk1"/>
                          </a:solidFill>
                          <a:effectLst/>
                          <a:latin typeface="+mn-lt"/>
                          <a:ea typeface="+mn-ea"/>
                          <a:cs typeface="+mn-cs"/>
                        </a:rPr>
                        <a:t>Mediterranean </a:t>
                      </a:r>
                      <a:endParaRPr lang="en-US" sz="3200" b="0" dirty="0"/>
                    </a:p>
                  </a:txBody>
                  <a:tcPr/>
                </a:tc>
                <a:tc>
                  <a:txBody>
                    <a:bodyPr/>
                    <a:lstStyle/>
                    <a:p>
                      <a:pPr algn="ctr"/>
                      <a:r>
                        <a:rPr lang="en-US" sz="3200" dirty="0"/>
                        <a:t>120</a:t>
                      </a:r>
                    </a:p>
                  </a:txBody>
                  <a:tcPr/>
                </a:tc>
                <a:extLst>
                  <a:ext uri="{0D108BD9-81ED-4DB2-BD59-A6C34878D82A}">
                    <a16:rowId xmlns:a16="http://schemas.microsoft.com/office/drawing/2014/main" val="2434273116"/>
                  </a:ext>
                </a:extLst>
              </a:tr>
              <a:tr h="607749">
                <a:tc>
                  <a:txBody>
                    <a:bodyPr/>
                    <a:lstStyle/>
                    <a:p>
                      <a:r>
                        <a:rPr lang="en-US" sz="3200" dirty="0"/>
                        <a:t>Europe</a:t>
                      </a:r>
                    </a:p>
                  </a:txBody>
                  <a:tcPr/>
                </a:tc>
                <a:tc>
                  <a:txBody>
                    <a:bodyPr/>
                    <a:lstStyle/>
                    <a:p>
                      <a:pPr algn="ctr"/>
                      <a:r>
                        <a:rPr lang="en-US" sz="3200" dirty="0"/>
                        <a:t>300</a:t>
                      </a:r>
                    </a:p>
                  </a:txBody>
                  <a:tcPr/>
                </a:tc>
                <a:extLst>
                  <a:ext uri="{0D108BD9-81ED-4DB2-BD59-A6C34878D82A}">
                    <a16:rowId xmlns:a16="http://schemas.microsoft.com/office/drawing/2014/main" val="3272583212"/>
                  </a:ext>
                </a:extLst>
              </a:tr>
              <a:tr h="607749">
                <a:tc>
                  <a:txBody>
                    <a:bodyPr/>
                    <a:lstStyle/>
                    <a:p>
                      <a:r>
                        <a:rPr lang="en-US" sz="3200" dirty="0"/>
                        <a:t>South-East Asia</a:t>
                      </a:r>
                    </a:p>
                  </a:txBody>
                  <a:tcPr/>
                </a:tc>
                <a:tc>
                  <a:txBody>
                    <a:bodyPr/>
                    <a:lstStyle/>
                    <a:p>
                      <a:pPr algn="ctr"/>
                      <a:r>
                        <a:rPr lang="en-US" sz="3200" dirty="0"/>
                        <a:t>160</a:t>
                      </a:r>
                    </a:p>
                  </a:txBody>
                  <a:tcPr/>
                </a:tc>
                <a:extLst>
                  <a:ext uri="{0D108BD9-81ED-4DB2-BD59-A6C34878D82A}">
                    <a16:rowId xmlns:a16="http://schemas.microsoft.com/office/drawing/2014/main" val="10005"/>
                  </a:ext>
                </a:extLst>
              </a:tr>
              <a:tr h="607749">
                <a:tc>
                  <a:txBody>
                    <a:bodyPr/>
                    <a:lstStyle/>
                    <a:p>
                      <a:r>
                        <a:rPr lang="en-US" sz="3200" dirty="0"/>
                        <a:t>Western Pacific</a:t>
                      </a:r>
                    </a:p>
                  </a:txBody>
                  <a:tcPr/>
                </a:tc>
                <a:tc>
                  <a:txBody>
                    <a:bodyPr/>
                    <a:lstStyle/>
                    <a:p>
                      <a:pPr algn="ctr"/>
                      <a:r>
                        <a:rPr lang="en-US" sz="3200" dirty="0"/>
                        <a:t>200</a:t>
                      </a:r>
                    </a:p>
                  </a:txBody>
                  <a:tcPr/>
                </a:tc>
                <a:extLst>
                  <a:ext uri="{0D108BD9-81ED-4DB2-BD59-A6C34878D82A}">
                    <a16:rowId xmlns:a16="http://schemas.microsoft.com/office/drawing/2014/main" val="10006"/>
                  </a:ext>
                </a:extLst>
              </a:tr>
              <a:tr h="607749">
                <a:tc>
                  <a:txBody>
                    <a:bodyPr/>
                    <a:lstStyle/>
                    <a:p>
                      <a:r>
                        <a:rPr lang="en-US" sz="3200" dirty="0"/>
                        <a:t>Global</a:t>
                      </a:r>
                    </a:p>
                  </a:txBody>
                  <a:tcPr/>
                </a:tc>
                <a:tc>
                  <a:txBody>
                    <a:bodyPr/>
                    <a:lstStyle/>
                    <a:p>
                      <a:pPr algn="ctr"/>
                      <a:r>
                        <a:rPr lang="en-US" sz="3200" dirty="0"/>
                        <a:t>157</a:t>
                      </a:r>
                    </a:p>
                  </a:txBody>
                  <a:tcPr/>
                </a:tc>
                <a:extLst>
                  <a:ext uri="{0D108BD9-81ED-4DB2-BD59-A6C34878D82A}">
                    <a16:rowId xmlns:a16="http://schemas.microsoft.com/office/drawing/2014/main" val="4028753785"/>
                  </a:ext>
                </a:extLst>
              </a:tr>
            </a:tbl>
          </a:graphicData>
        </a:graphic>
      </p:graphicFrame>
    </p:spTree>
    <p:extLst>
      <p:ext uri="{BB962C8B-B14F-4D97-AF65-F5344CB8AC3E}">
        <p14:creationId xmlns:p14="http://schemas.microsoft.com/office/powerpoint/2010/main" val="134783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0B55-CD74-4FA6-A62B-7CDC526EADF1}"/>
              </a:ext>
            </a:extLst>
          </p:cNvPr>
          <p:cNvSpPr>
            <a:spLocks noGrp="1"/>
          </p:cNvSpPr>
          <p:nvPr>
            <p:ph type="title"/>
          </p:nvPr>
        </p:nvSpPr>
        <p:spPr>
          <a:xfrm>
            <a:off x="685554" y="408547"/>
            <a:ext cx="8159218" cy="1034288"/>
          </a:xfrm>
        </p:spPr>
        <p:txBody>
          <a:bodyPr/>
          <a:lstStyle/>
          <a:p>
            <a:r>
              <a:rPr lang="en-US" sz="3200" b="1" dirty="0">
                <a:solidFill>
                  <a:schemeClr val="tx1"/>
                </a:solidFill>
              </a:rPr>
              <a:t>Some Volume Drivers</a:t>
            </a:r>
          </a:p>
        </p:txBody>
      </p:sp>
      <p:sp>
        <p:nvSpPr>
          <p:cNvPr id="3" name="Content Placeholder 2">
            <a:extLst>
              <a:ext uri="{FF2B5EF4-FFF2-40B4-BE49-F238E27FC236}">
                <a16:creationId xmlns:a16="http://schemas.microsoft.com/office/drawing/2014/main" id="{BCCA789D-50DD-4C68-B4B3-D6A97CEB2158}"/>
              </a:ext>
            </a:extLst>
          </p:cNvPr>
          <p:cNvSpPr>
            <a:spLocks noGrp="1"/>
          </p:cNvSpPr>
          <p:nvPr>
            <p:ph idx="1"/>
          </p:nvPr>
        </p:nvSpPr>
        <p:spPr>
          <a:xfrm>
            <a:off x="685554" y="1571218"/>
            <a:ext cx="8159218" cy="5286781"/>
          </a:xfrm>
        </p:spPr>
        <p:txBody>
          <a:bodyPr/>
          <a:lstStyle/>
          <a:p>
            <a:pPr marL="742950" indent="-742950">
              <a:lnSpc>
                <a:spcPct val="200000"/>
              </a:lnSpc>
              <a:buFont typeface="+mj-lt"/>
              <a:buAutoNum type="arabicPeriod"/>
            </a:pPr>
            <a:r>
              <a:rPr lang="en-US" sz="3600" dirty="0">
                <a:solidFill>
                  <a:schemeClr val="tx1"/>
                </a:solidFill>
              </a:rPr>
              <a:t>Non-clinical settings</a:t>
            </a:r>
          </a:p>
          <a:p>
            <a:pPr marL="0" indent="0">
              <a:buNone/>
            </a:pPr>
            <a:r>
              <a:rPr lang="en-US" sz="3600" dirty="0">
                <a:solidFill>
                  <a:schemeClr val="tx1"/>
                </a:solidFill>
              </a:rPr>
              <a:t>	OR=1.05 (1.04-1.06)</a:t>
            </a:r>
          </a:p>
          <a:p>
            <a:pPr marL="742950" indent="-742950">
              <a:lnSpc>
                <a:spcPct val="200000"/>
              </a:lnSpc>
              <a:buAutoNum type="arabicPeriod" startAt="2"/>
            </a:pPr>
            <a:r>
              <a:rPr lang="en-US" sz="3600" dirty="0">
                <a:solidFill>
                  <a:schemeClr val="tx1"/>
                </a:solidFill>
              </a:rPr>
              <a:t>Private funding</a:t>
            </a:r>
          </a:p>
          <a:p>
            <a:pPr marL="0" indent="0">
              <a:buNone/>
            </a:pPr>
            <a:r>
              <a:rPr lang="en-US" sz="3600" dirty="0">
                <a:solidFill>
                  <a:schemeClr val="tx1"/>
                </a:solidFill>
              </a:rPr>
              <a:t>	OR=0.92 (0.91-0.93)</a:t>
            </a:r>
          </a:p>
          <a:p>
            <a:pPr marL="0" indent="0">
              <a:buNone/>
            </a:pPr>
            <a:r>
              <a:rPr lang="en-US" sz="3600" dirty="0">
                <a:solidFill>
                  <a:schemeClr val="tx1"/>
                </a:solidFill>
              </a:rPr>
              <a:t>3.   Systematic Referral</a:t>
            </a:r>
          </a:p>
          <a:p>
            <a:pPr marL="0" indent="0">
              <a:lnSpc>
                <a:spcPct val="200000"/>
              </a:lnSpc>
              <a:buNone/>
            </a:pPr>
            <a:endParaRPr lang="en-US" sz="3600" dirty="0">
              <a:solidFill>
                <a:schemeClr val="tx1"/>
              </a:solidFill>
            </a:endParaRPr>
          </a:p>
          <a:p>
            <a:pPr marL="742950" indent="-742950">
              <a:buFont typeface="+mj-lt"/>
              <a:buAutoNum type="arabicPeriod"/>
            </a:pPr>
            <a:endParaRPr lang="en-US" sz="3600" dirty="0">
              <a:solidFill>
                <a:schemeClr val="tx1"/>
              </a:solidFill>
            </a:endParaRPr>
          </a:p>
          <a:p>
            <a:pPr marL="742950" indent="-742950">
              <a:buFont typeface="+mj-lt"/>
              <a:buAutoNum type="arabicPeriod"/>
            </a:pPr>
            <a:endParaRPr lang="en-US" sz="3600" dirty="0">
              <a:solidFill>
                <a:schemeClr val="tx1"/>
              </a:solidFill>
            </a:endParaRPr>
          </a:p>
        </p:txBody>
      </p:sp>
      <p:sp>
        <p:nvSpPr>
          <p:cNvPr id="4" name="Up Arrow 3"/>
          <p:cNvSpPr/>
          <p:nvPr/>
        </p:nvSpPr>
        <p:spPr>
          <a:xfrm flipH="1">
            <a:off x="6669941" y="5883442"/>
            <a:ext cx="388728" cy="6136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6518164" y="4214608"/>
            <a:ext cx="388728" cy="5859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7" name="Up Arrow 3">
            <a:extLst>
              <a:ext uri="{FF2B5EF4-FFF2-40B4-BE49-F238E27FC236}">
                <a16:creationId xmlns:a16="http://schemas.microsoft.com/office/drawing/2014/main" id="{724A49D5-8513-4AF9-84C1-7318491891F8}"/>
              </a:ext>
            </a:extLst>
          </p:cNvPr>
          <p:cNvSpPr/>
          <p:nvPr/>
        </p:nvSpPr>
        <p:spPr>
          <a:xfrm flipH="1">
            <a:off x="6670564" y="2275927"/>
            <a:ext cx="388728" cy="6136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7FB6-B041-410A-BBB6-2F6D7FBFA910}"/>
              </a:ext>
            </a:extLst>
          </p:cNvPr>
          <p:cNvSpPr>
            <a:spLocks noGrp="1"/>
          </p:cNvSpPr>
          <p:nvPr>
            <p:ph type="title"/>
          </p:nvPr>
        </p:nvSpPr>
        <p:spPr>
          <a:xfrm>
            <a:off x="685554" y="269093"/>
            <a:ext cx="8458446" cy="1034288"/>
          </a:xfrm>
        </p:spPr>
        <p:txBody>
          <a:bodyPr/>
          <a:lstStyle/>
          <a:p>
            <a:r>
              <a:rPr lang="en-US" sz="3200" b="1" dirty="0">
                <a:solidFill>
                  <a:schemeClr val="tx1"/>
                </a:solidFill>
              </a:rPr>
              <a:t>Median Regional Density</a:t>
            </a:r>
          </a:p>
        </p:txBody>
      </p:sp>
      <p:graphicFrame>
        <p:nvGraphicFramePr>
          <p:cNvPr id="4" name="Content Placeholder 3">
            <a:extLst>
              <a:ext uri="{FF2B5EF4-FFF2-40B4-BE49-F238E27FC236}">
                <a16:creationId xmlns:a16="http://schemas.microsoft.com/office/drawing/2014/main" id="{DCE749F7-F804-4FA4-A62C-29A0AA709641}"/>
              </a:ext>
            </a:extLst>
          </p:cNvPr>
          <p:cNvGraphicFramePr>
            <a:graphicFrameLocks noGrp="1"/>
          </p:cNvGraphicFramePr>
          <p:nvPr>
            <p:ph idx="1"/>
            <p:extLst>
              <p:ext uri="{D42A27DB-BD31-4B8C-83A1-F6EECF244321}">
                <p14:modId xmlns:p14="http://schemas.microsoft.com/office/powerpoint/2010/main" val="1300580172"/>
              </p:ext>
            </p:extLst>
          </p:nvPr>
        </p:nvGraphicFramePr>
        <p:xfrm>
          <a:off x="685022" y="1315922"/>
          <a:ext cx="8159750" cy="4328160"/>
        </p:xfrm>
        <a:graphic>
          <a:graphicData uri="http://schemas.openxmlformats.org/drawingml/2006/table">
            <a:tbl>
              <a:tblPr firstRow="1" bandRow="1">
                <a:tableStyleId>{5C22544A-7EE6-4342-B048-85BDC9FD1C3A}</a:tableStyleId>
              </a:tblPr>
              <a:tblGrid>
                <a:gridCol w="5765104">
                  <a:extLst>
                    <a:ext uri="{9D8B030D-6E8A-4147-A177-3AD203B41FA5}">
                      <a16:colId xmlns:a16="http://schemas.microsoft.com/office/drawing/2014/main" val="1232132565"/>
                    </a:ext>
                  </a:extLst>
                </a:gridCol>
                <a:gridCol w="2394646">
                  <a:extLst>
                    <a:ext uri="{9D8B030D-6E8A-4147-A177-3AD203B41FA5}">
                      <a16:colId xmlns:a16="http://schemas.microsoft.com/office/drawing/2014/main" val="1502303962"/>
                    </a:ext>
                  </a:extLst>
                </a:gridCol>
              </a:tblGrid>
              <a:tr h="370840">
                <a:tc>
                  <a:txBody>
                    <a:bodyPr/>
                    <a:lstStyle/>
                    <a:p>
                      <a:r>
                        <a:rPr lang="en-US" sz="2000" dirty="0"/>
                        <a:t>WHO Region</a:t>
                      </a:r>
                    </a:p>
                  </a:txBody>
                  <a:tcPr/>
                </a:tc>
                <a:tc>
                  <a:txBody>
                    <a:bodyPr/>
                    <a:lstStyle/>
                    <a:p>
                      <a:pPr algn="ctr"/>
                      <a:r>
                        <a:rPr lang="en-US" sz="2000" dirty="0"/>
                        <a:t>1 spot per n patients</a:t>
                      </a:r>
                    </a:p>
                  </a:txBody>
                  <a:tcPr/>
                </a:tc>
                <a:extLst>
                  <a:ext uri="{0D108BD9-81ED-4DB2-BD59-A6C34878D82A}">
                    <a16:rowId xmlns:a16="http://schemas.microsoft.com/office/drawing/2014/main" val="160462392"/>
                  </a:ext>
                </a:extLst>
              </a:tr>
              <a:tr h="370840">
                <a:tc>
                  <a:txBody>
                    <a:bodyPr/>
                    <a:lstStyle/>
                    <a:p>
                      <a:r>
                        <a:rPr lang="en-US" sz="2800" dirty="0"/>
                        <a:t>Africa</a:t>
                      </a:r>
                    </a:p>
                  </a:txBody>
                  <a:tcPr/>
                </a:tc>
                <a:tc>
                  <a:txBody>
                    <a:bodyPr/>
                    <a:lstStyle/>
                    <a:p>
                      <a:pPr algn="ctr"/>
                      <a:r>
                        <a:rPr lang="en-US" sz="2800" dirty="0"/>
                        <a:t>474</a:t>
                      </a:r>
                    </a:p>
                  </a:txBody>
                  <a:tcPr/>
                </a:tc>
                <a:extLst>
                  <a:ext uri="{0D108BD9-81ED-4DB2-BD59-A6C34878D82A}">
                    <a16:rowId xmlns:a16="http://schemas.microsoft.com/office/drawing/2014/main" val="1512696958"/>
                  </a:ext>
                </a:extLst>
              </a:tr>
              <a:tr h="370840">
                <a:tc>
                  <a:txBody>
                    <a:bodyPr/>
                    <a:lstStyle/>
                    <a:p>
                      <a:r>
                        <a:rPr lang="en-US" sz="2800" dirty="0"/>
                        <a:t>Americas </a:t>
                      </a:r>
                    </a:p>
                  </a:txBody>
                  <a:tcPr/>
                </a:tc>
                <a:tc>
                  <a:txBody>
                    <a:bodyPr/>
                    <a:lstStyle/>
                    <a:p>
                      <a:pPr algn="ctr"/>
                      <a:r>
                        <a:rPr lang="en-US" sz="2800" dirty="0"/>
                        <a:t>23</a:t>
                      </a:r>
                    </a:p>
                  </a:txBody>
                  <a:tcPr/>
                </a:tc>
                <a:extLst>
                  <a:ext uri="{0D108BD9-81ED-4DB2-BD59-A6C34878D82A}">
                    <a16:rowId xmlns:a16="http://schemas.microsoft.com/office/drawing/2014/main" val="10002"/>
                  </a:ext>
                </a:extLst>
              </a:tr>
              <a:tr h="370840">
                <a:tc>
                  <a:txBody>
                    <a:bodyPr/>
                    <a:lstStyle/>
                    <a:p>
                      <a:r>
                        <a:rPr lang="en-US" sz="2800" b="0" dirty="0"/>
                        <a:t>Eastern </a:t>
                      </a:r>
                      <a:r>
                        <a:rPr lang="en-US" sz="2800" b="0" kern="1200" dirty="0">
                          <a:solidFill>
                            <a:schemeClr val="dk1"/>
                          </a:solidFill>
                          <a:effectLst/>
                          <a:latin typeface="+mn-lt"/>
                          <a:ea typeface="+mn-ea"/>
                          <a:cs typeface="+mn-cs"/>
                        </a:rPr>
                        <a:t>Mediterranean </a:t>
                      </a:r>
                      <a:endParaRPr lang="en-US" sz="2800" b="0" dirty="0"/>
                    </a:p>
                  </a:txBody>
                  <a:tcPr/>
                </a:tc>
                <a:tc>
                  <a:txBody>
                    <a:bodyPr/>
                    <a:lstStyle/>
                    <a:p>
                      <a:pPr algn="ctr"/>
                      <a:r>
                        <a:rPr lang="en-US" sz="2800" dirty="0"/>
                        <a:t>213</a:t>
                      </a:r>
                    </a:p>
                  </a:txBody>
                  <a:tcPr/>
                </a:tc>
                <a:extLst>
                  <a:ext uri="{0D108BD9-81ED-4DB2-BD59-A6C34878D82A}">
                    <a16:rowId xmlns:a16="http://schemas.microsoft.com/office/drawing/2014/main" val="10003"/>
                  </a:ext>
                </a:extLst>
              </a:tr>
              <a:tr h="370840">
                <a:tc>
                  <a:txBody>
                    <a:bodyPr/>
                    <a:lstStyle/>
                    <a:p>
                      <a:r>
                        <a:rPr lang="en-US" sz="2800" dirty="0"/>
                        <a:t>Europe</a:t>
                      </a:r>
                    </a:p>
                  </a:txBody>
                  <a:tcPr/>
                </a:tc>
                <a:tc>
                  <a:txBody>
                    <a:bodyPr/>
                    <a:lstStyle/>
                    <a:p>
                      <a:pPr algn="ctr"/>
                      <a:r>
                        <a:rPr lang="en-US" sz="2800" dirty="0"/>
                        <a:t>9</a:t>
                      </a:r>
                    </a:p>
                  </a:txBody>
                  <a:tcPr/>
                </a:tc>
                <a:extLst>
                  <a:ext uri="{0D108BD9-81ED-4DB2-BD59-A6C34878D82A}">
                    <a16:rowId xmlns:a16="http://schemas.microsoft.com/office/drawing/2014/main" val="2236446201"/>
                  </a:ext>
                </a:extLst>
              </a:tr>
              <a:tr h="370840">
                <a:tc>
                  <a:txBody>
                    <a:bodyPr/>
                    <a:lstStyle/>
                    <a:p>
                      <a:r>
                        <a:rPr lang="en-US" sz="2800" dirty="0"/>
                        <a:t>South-East Asia</a:t>
                      </a:r>
                    </a:p>
                  </a:txBody>
                  <a:tcPr/>
                </a:tc>
                <a:tc>
                  <a:txBody>
                    <a:bodyPr/>
                    <a:lstStyle/>
                    <a:p>
                      <a:pPr algn="ctr"/>
                      <a:r>
                        <a:rPr lang="en-US" sz="2800" dirty="0"/>
                        <a:t>179</a:t>
                      </a:r>
                    </a:p>
                  </a:txBody>
                  <a:tcPr/>
                </a:tc>
                <a:extLst>
                  <a:ext uri="{0D108BD9-81ED-4DB2-BD59-A6C34878D82A}">
                    <a16:rowId xmlns:a16="http://schemas.microsoft.com/office/drawing/2014/main" val="2434273116"/>
                  </a:ext>
                </a:extLst>
              </a:tr>
              <a:tr h="370840">
                <a:tc>
                  <a:txBody>
                    <a:bodyPr/>
                    <a:lstStyle/>
                    <a:p>
                      <a:r>
                        <a:rPr lang="en-US" sz="2800" dirty="0"/>
                        <a:t>Western Pacific</a:t>
                      </a:r>
                    </a:p>
                  </a:txBody>
                  <a:tcPr/>
                </a:tc>
                <a:tc>
                  <a:txBody>
                    <a:bodyPr/>
                    <a:lstStyle/>
                    <a:p>
                      <a:pPr algn="ctr"/>
                      <a:r>
                        <a:rPr lang="en-US" sz="2800" dirty="0"/>
                        <a:t>7</a:t>
                      </a:r>
                    </a:p>
                  </a:txBody>
                  <a:tcPr/>
                </a:tc>
                <a:extLst>
                  <a:ext uri="{0D108BD9-81ED-4DB2-BD59-A6C34878D82A}">
                    <a16:rowId xmlns:a16="http://schemas.microsoft.com/office/drawing/2014/main" val="3272583212"/>
                  </a:ext>
                </a:extLst>
              </a:tr>
              <a:tr h="370840">
                <a:tc>
                  <a:txBody>
                    <a:bodyPr/>
                    <a:lstStyle/>
                    <a:p>
                      <a:r>
                        <a:rPr lang="en-US" sz="2800" dirty="0"/>
                        <a:t>Global</a:t>
                      </a:r>
                    </a:p>
                  </a:txBody>
                  <a:tcPr/>
                </a:tc>
                <a:tc>
                  <a:txBody>
                    <a:bodyPr/>
                    <a:lstStyle/>
                    <a:p>
                      <a:pPr algn="ctr"/>
                      <a:r>
                        <a:rPr lang="en-US" sz="2800" dirty="0"/>
                        <a:t>21</a:t>
                      </a:r>
                    </a:p>
                  </a:txBody>
                  <a:tcPr/>
                </a:tc>
                <a:extLst>
                  <a:ext uri="{0D108BD9-81ED-4DB2-BD59-A6C34878D82A}">
                    <a16:rowId xmlns:a16="http://schemas.microsoft.com/office/drawing/2014/main" val="4028753785"/>
                  </a:ext>
                </a:extLst>
              </a:tr>
            </a:tbl>
          </a:graphicData>
        </a:graphic>
      </p:graphicFrame>
      <p:sp>
        <p:nvSpPr>
          <p:cNvPr id="3" name="TextBox 2">
            <a:extLst>
              <a:ext uri="{FF2B5EF4-FFF2-40B4-BE49-F238E27FC236}">
                <a16:creationId xmlns:a16="http://schemas.microsoft.com/office/drawing/2014/main" id="{C4D86C1B-A309-44CB-A5A0-EE7F552F94F7}"/>
              </a:ext>
            </a:extLst>
          </p:cNvPr>
          <p:cNvSpPr txBox="1"/>
          <p:nvPr/>
        </p:nvSpPr>
        <p:spPr>
          <a:xfrm>
            <a:off x="685554" y="5942576"/>
            <a:ext cx="7518462" cy="646331"/>
          </a:xfrm>
          <a:prstGeom prst="rect">
            <a:avLst/>
          </a:prstGeom>
          <a:solidFill>
            <a:schemeClr val="bg1"/>
          </a:solidFill>
        </p:spPr>
        <p:txBody>
          <a:bodyPr wrap="square" rtlCol="0">
            <a:spAutoFit/>
          </a:bodyPr>
          <a:lstStyle/>
          <a:p>
            <a:r>
              <a:rPr lang="en-US" dirty="0"/>
              <a:t>NOTE: this does not include heart failure, among other patient groups indicated for CR</a:t>
            </a:r>
          </a:p>
        </p:txBody>
      </p:sp>
    </p:spTree>
    <p:extLst>
      <p:ext uri="{BB962C8B-B14F-4D97-AF65-F5344CB8AC3E}">
        <p14:creationId xmlns:p14="http://schemas.microsoft.com/office/powerpoint/2010/main" val="71674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54" y="274637"/>
            <a:ext cx="8159218" cy="1200871"/>
          </a:xfrm>
        </p:spPr>
        <p:txBody>
          <a:bodyPr/>
          <a:lstStyle/>
          <a:p>
            <a:r>
              <a:rPr lang="en-US" sz="3200" b="1" dirty="0">
                <a:solidFill>
                  <a:schemeClr val="tx1"/>
                </a:solidFill>
              </a:rPr>
              <a:t>IHD Incidence in Countries w/out CR, N=92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150147"/>
              </p:ext>
            </p:extLst>
          </p:nvPr>
        </p:nvGraphicFramePr>
        <p:xfrm>
          <a:off x="519546" y="1911927"/>
          <a:ext cx="8325226" cy="3886202"/>
        </p:xfrm>
        <a:graphic>
          <a:graphicData uri="http://schemas.openxmlformats.org/drawingml/2006/table">
            <a:tbl>
              <a:tblPr firstRow="1" bandRow="1">
                <a:tableStyleId>{5C22544A-7EE6-4342-B048-85BDC9FD1C3A}</a:tableStyleId>
              </a:tblPr>
              <a:tblGrid>
                <a:gridCol w="1803073">
                  <a:extLst>
                    <a:ext uri="{9D8B030D-6E8A-4147-A177-3AD203B41FA5}">
                      <a16:colId xmlns:a16="http://schemas.microsoft.com/office/drawing/2014/main" val="20000"/>
                    </a:ext>
                  </a:extLst>
                </a:gridCol>
                <a:gridCol w="2798830">
                  <a:extLst>
                    <a:ext uri="{9D8B030D-6E8A-4147-A177-3AD203B41FA5}">
                      <a16:colId xmlns:a16="http://schemas.microsoft.com/office/drawing/2014/main" val="20001"/>
                    </a:ext>
                  </a:extLst>
                </a:gridCol>
                <a:gridCol w="2027523">
                  <a:extLst>
                    <a:ext uri="{9D8B030D-6E8A-4147-A177-3AD203B41FA5}">
                      <a16:colId xmlns:a16="http://schemas.microsoft.com/office/drawing/2014/main" val="20002"/>
                    </a:ext>
                  </a:extLst>
                </a:gridCol>
                <a:gridCol w="1695800">
                  <a:extLst>
                    <a:ext uri="{9D8B030D-6E8A-4147-A177-3AD203B41FA5}">
                      <a16:colId xmlns:a16="http://schemas.microsoft.com/office/drawing/2014/main" val="20003"/>
                    </a:ext>
                  </a:extLst>
                </a:gridCol>
              </a:tblGrid>
              <a:tr h="880982">
                <a:tc>
                  <a:txBody>
                    <a:bodyPr/>
                    <a:lstStyle/>
                    <a:p>
                      <a:pPr marL="0" marR="0" algn="ctr">
                        <a:lnSpc>
                          <a:spcPct val="107000"/>
                        </a:lnSpc>
                        <a:spcBef>
                          <a:spcPts val="0"/>
                        </a:spcBef>
                        <a:spcAft>
                          <a:spcPts val="0"/>
                        </a:spcAft>
                      </a:pPr>
                      <a:r>
                        <a:rPr lang="en-US" sz="2000" b="1" dirty="0">
                          <a:solidFill>
                            <a:schemeClr val="bg1"/>
                          </a:solidFill>
                          <a:effectLst/>
                          <a:latin typeface="+mj-lt"/>
                          <a:ea typeface="Times New Roman"/>
                        </a:rPr>
                        <a:t>Country</a:t>
                      </a:r>
                      <a:endParaRPr lang="en-US" sz="2000" dirty="0">
                        <a:solidFill>
                          <a:schemeClr val="bg1"/>
                        </a:solidFill>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bg1"/>
                          </a:solidFill>
                          <a:effectLst/>
                          <a:latin typeface="+mj-lt"/>
                          <a:ea typeface="Times New Roman"/>
                        </a:rPr>
                        <a:t>WHO region</a:t>
                      </a:r>
                      <a:endParaRPr lang="en-US" sz="2000" dirty="0">
                        <a:solidFill>
                          <a:schemeClr val="bg1"/>
                        </a:solidFill>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bg1"/>
                          </a:solidFill>
                          <a:effectLst/>
                          <a:latin typeface="+mj-lt"/>
                          <a:ea typeface="Times New Roman"/>
                        </a:rPr>
                        <a:t>Income classification</a:t>
                      </a:r>
                      <a:endParaRPr lang="en-US" sz="2000" dirty="0">
                        <a:solidFill>
                          <a:schemeClr val="bg1"/>
                        </a:solidFill>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bg1"/>
                          </a:solidFill>
                          <a:effectLst/>
                          <a:latin typeface="+mj-lt"/>
                          <a:ea typeface="Times New Roman"/>
                        </a:rPr>
                        <a:t>IHD incidence</a:t>
                      </a:r>
                      <a:endParaRPr lang="en-US" sz="2000" dirty="0">
                        <a:solidFill>
                          <a:schemeClr val="bg1"/>
                        </a:solidFill>
                        <a:effectLst/>
                        <a:latin typeface="+mj-lt"/>
                        <a:ea typeface="Calibri"/>
                      </a:endParaRPr>
                    </a:p>
                  </a:txBody>
                  <a:tcPr marL="68580" marR="68580" marT="0" marB="0" anchor="ctr"/>
                </a:tc>
                <a:extLst>
                  <a:ext uri="{0D108BD9-81ED-4DB2-BD59-A6C34878D82A}">
                    <a16:rowId xmlns:a16="http://schemas.microsoft.com/office/drawing/2014/main" val="10000"/>
                  </a:ext>
                </a:extLst>
              </a:tr>
              <a:tr h="500870">
                <a:tc>
                  <a:txBody>
                    <a:bodyPr/>
                    <a:lstStyle/>
                    <a:p>
                      <a:pPr marL="0" marR="0">
                        <a:lnSpc>
                          <a:spcPct val="107000"/>
                        </a:lnSpc>
                        <a:spcBef>
                          <a:spcPts val="0"/>
                        </a:spcBef>
                        <a:spcAft>
                          <a:spcPts val="0"/>
                        </a:spcAft>
                      </a:pPr>
                      <a:r>
                        <a:rPr lang="en-US" sz="2000" dirty="0">
                          <a:solidFill>
                            <a:srgbClr val="000000"/>
                          </a:solidFill>
                          <a:effectLst/>
                          <a:latin typeface="+mj-lt"/>
                          <a:ea typeface="Times New Roman"/>
                        </a:rPr>
                        <a:t>Ukraine</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j-lt"/>
                          <a:ea typeface="Times New Roman"/>
                        </a:rPr>
                        <a:t>Europe</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LMI</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519,761</a:t>
                      </a:r>
                      <a:endParaRPr lang="en-US" sz="2000">
                        <a:effectLst/>
                        <a:latin typeface="+mj-lt"/>
                        <a:ea typeface="Calibri"/>
                      </a:endParaRPr>
                    </a:p>
                  </a:txBody>
                  <a:tcPr marL="68580" marR="68580" marT="0" marB="0" anchor="ctr"/>
                </a:tc>
                <a:extLst>
                  <a:ext uri="{0D108BD9-81ED-4DB2-BD59-A6C34878D82A}">
                    <a16:rowId xmlns:a16="http://schemas.microsoft.com/office/drawing/2014/main" val="10001"/>
                  </a:ext>
                </a:extLst>
              </a:tr>
              <a:tr h="500870">
                <a:tc>
                  <a:txBody>
                    <a:bodyPr/>
                    <a:lstStyle/>
                    <a:p>
                      <a:pPr marL="0" marR="0">
                        <a:lnSpc>
                          <a:spcPct val="107000"/>
                        </a:lnSpc>
                        <a:spcBef>
                          <a:spcPts val="0"/>
                        </a:spcBef>
                        <a:spcAft>
                          <a:spcPts val="0"/>
                        </a:spcAft>
                      </a:pPr>
                      <a:r>
                        <a:rPr lang="en-US" sz="2000" dirty="0">
                          <a:solidFill>
                            <a:srgbClr val="000000"/>
                          </a:solidFill>
                          <a:effectLst/>
                          <a:latin typeface="+mj-lt"/>
                          <a:ea typeface="Times New Roman"/>
                        </a:rPr>
                        <a:t>Vietnam</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Western Pacific</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LMI</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238,156</a:t>
                      </a:r>
                      <a:endParaRPr lang="en-US" sz="2000">
                        <a:effectLst/>
                        <a:latin typeface="+mj-lt"/>
                        <a:ea typeface="Calibri"/>
                      </a:endParaRPr>
                    </a:p>
                  </a:txBody>
                  <a:tcPr marL="68580" marR="68580" marT="0" marB="0" anchor="ctr"/>
                </a:tc>
                <a:extLst>
                  <a:ext uri="{0D108BD9-81ED-4DB2-BD59-A6C34878D82A}">
                    <a16:rowId xmlns:a16="http://schemas.microsoft.com/office/drawing/2014/main" val="10002"/>
                  </a:ext>
                </a:extLst>
              </a:tr>
              <a:tr h="500870">
                <a:tc>
                  <a:txBody>
                    <a:bodyPr/>
                    <a:lstStyle/>
                    <a:p>
                      <a:pPr marL="0" marR="0">
                        <a:lnSpc>
                          <a:spcPct val="107000"/>
                        </a:lnSpc>
                        <a:spcBef>
                          <a:spcPts val="0"/>
                        </a:spcBef>
                        <a:spcAft>
                          <a:spcPts val="0"/>
                        </a:spcAft>
                      </a:pPr>
                      <a:r>
                        <a:rPr lang="en-US" sz="2000" dirty="0">
                          <a:solidFill>
                            <a:srgbClr val="000000"/>
                          </a:solidFill>
                          <a:effectLst/>
                          <a:latin typeface="+mj-lt"/>
                          <a:ea typeface="Times New Roman"/>
                        </a:rPr>
                        <a:t>Ethiopia</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Africa</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LIC</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138,477</a:t>
                      </a:r>
                      <a:endParaRPr lang="en-US" sz="2000">
                        <a:effectLst/>
                        <a:latin typeface="+mj-lt"/>
                        <a:ea typeface="Calibri"/>
                      </a:endParaRPr>
                    </a:p>
                  </a:txBody>
                  <a:tcPr marL="68580" marR="68580" marT="0" marB="0" anchor="ctr"/>
                </a:tc>
                <a:extLst>
                  <a:ext uri="{0D108BD9-81ED-4DB2-BD59-A6C34878D82A}">
                    <a16:rowId xmlns:a16="http://schemas.microsoft.com/office/drawing/2014/main" val="10003"/>
                  </a:ext>
                </a:extLst>
              </a:tr>
              <a:tr h="500870">
                <a:tc>
                  <a:txBody>
                    <a:bodyPr/>
                    <a:lstStyle/>
                    <a:p>
                      <a:pPr marL="0" marR="0">
                        <a:lnSpc>
                          <a:spcPct val="107000"/>
                        </a:lnSpc>
                        <a:spcBef>
                          <a:spcPts val="0"/>
                        </a:spcBef>
                        <a:spcAft>
                          <a:spcPts val="0"/>
                        </a:spcAft>
                      </a:pPr>
                      <a:r>
                        <a:rPr lang="en-US" sz="2000" dirty="0">
                          <a:solidFill>
                            <a:srgbClr val="000000"/>
                          </a:solidFill>
                          <a:effectLst/>
                          <a:latin typeface="+mj-lt"/>
                          <a:ea typeface="Times New Roman"/>
                        </a:rPr>
                        <a:t>Iraq</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Eastern Mediterranean</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UMI</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117,130</a:t>
                      </a:r>
                      <a:endParaRPr lang="en-US" sz="2000">
                        <a:effectLst/>
                        <a:latin typeface="+mj-lt"/>
                        <a:ea typeface="Calibri"/>
                      </a:endParaRPr>
                    </a:p>
                  </a:txBody>
                  <a:tcPr marL="68580" marR="68580" marT="0" marB="0" anchor="ctr"/>
                </a:tc>
                <a:extLst>
                  <a:ext uri="{0D108BD9-81ED-4DB2-BD59-A6C34878D82A}">
                    <a16:rowId xmlns:a16="http://schemas.microsoft.com/office/drawing/2014/main" val="10004"/>
                  </a:ext>
                </a:extLst>
              </a:tr>
              <a:tr h="500870">
                <a:tc>
                  <a:txBody>
                    <a:bodyPr/>
                    <a:lstStyle/>
                    <a:p>
                      <a:pPr marL="0" marR="0">
                        <a:lnSpc>
                          <a:spcPct val="107000"/>
                        </a:lnSpc>
                        <a:spcBef>
                          <a:spcPts val="0"/>
                        </a:spcBef>
                        <a:spcAft>
                          <a:spcPts val="0"/>
                        </a:spcAft>
                      </a:pPr>
                      <a:r>
                        <a:rPr lang="en-US" sz="2000" dirty="0">
                          <a:solidFill>
                            <a:srgbClr val="000000"/>
                          </a:solidFill>
                          <a:effectLst/>
                          <a:latin typeface="+mj-lt"/>
                          <a:ea typeface="Times New Roman"/>
                        </a:rPr>
                        <a:t>Sudan</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Eastern Mediterranean</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LMI</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111,063</a:t>
                      </a:r>
                      <a:endParaRPr lang="en-US" sz="2000">
                        <a:effectLst/>
                        <a:latin typeface="+mj-lt"/>
                        <a:ea typeface="Calibri"/>
                      </a:endParaRPr>
                    </a:p>
                  </a:txBody>
                  <a:tcPr marL="68580" marR="68580" marT="0" marB="0" anchor="ctr"/>
                </a:tc>
                <a:extLst>
                  <a:ext uri="{0D108BD9-81ED-4DB2-BD59-A6C34878D82A}">
                    <a16:rowId xmlns:a16="http://schemas.microsoft.com/office/drawing/2014/main" val="10005"/>
                  </a:ext>
                </a:extLst>
              </a:tr>
              <a:tr h="500870">
                <a:tc>
                  <a:txBody>
                    <a:bodyPr/>
                    <a:lstStyle/>
                    <a:p>
                      <a:pPr marL="0" marR="0">
                        <a:lnSpc>
                          <a:spcPct val="107000"/>
                        </a:lnSpc>
                        <a:spcBef>
                          <a:spcPts val="0"/>
                        </a:spcBef>
                        <a:spcAft>
                          <a:spcPts val="0"/>
                        </a:spcAft>
                      </a:pPr>
                      <a:r>
                        <a:rPr lang="en-US" sz="2000" dirty="0">
                          <a:solidFill>
                            <a:srgbClr val="000000"/>
                          </a:solidFill>
                          <a:effectLst/>
                          <a:latin typeface="+mj-lt"/>
                          <a:ea typeface="Times New Roman"/>
                        </a:rPr>
                        <a:t>Myanmar</a:t>
                      </a:r>
                      <a:endParaRPr lang="en-US" sz="2000" dirty="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South-East Asia</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a:solidFill>
                            <a:srgbClr val="000000"/>
                          </a:solidFill>
                          <a:effectLst/>
                          <a:latin typeface="+mj-lt"/>
                          <a:ea typeface="Times New Roman"/>
                        </a:rPr>
                        <a:t>LMI</a:t>
                      </a:r>
                      <a:endParaRPr lang="en-US" sz="2000">
                        <a:effectLst/>
                        <a:latin typeface="+mj-lt"/>
                        <a:ea typeface="Calibri"/>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0000"/>
                          </a:solidFill>
                          <a:effectLst/>
                          <a:latin typeface="+mj-lt"/>
                          <a:ea typeface="Times New Roman"/>
                        </a:rPr>
                        <a:t>108,283</a:t>
                      </a:r>
                      <a:endParaRPr lang="en-US" sz="2000" dirty="0">
                        <a:effectLst/>
                        <a:latin typeface="+mj-lt"/>
                        <a:ea typeface="Calibri"/>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1073426" y="6533322"/>
            <a:ext cx="1544012" cy="369332"/>
          </a:xfrm>
          <a:prstGeom prst="rect">
            <a:avLst/>
          </a:prstGeom>
          <a:noFill/>
        </p:spPr>
        <p:txBody>
          <a:bodyPr wrap="none" rtlCol="0">
            <a:spAutoFit/>
          </a:bodyPr>
          <a:lstStyle/>
          <a:p>
            <a:r>
              <a:rPr lang="en-US" dirty="0"/>
              <a:t>Source: GBD</a:t>
            </a:r>
          </a:p>
        </p:txBody>
      </p:sp>
    </p:spTree>
    <p:extLst>
      <p:ext uri="{BB962C8B-B14F-4D97-AF65-F5344CB8AC3E}">
        <p14:creationId xmlns:p14="http://schemas.microsoft.com/office/powerpoint/2010/main" val="172590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7FB6-B041-410A-BBB6-2F6D7FBFA910}"/>
              </a:ext>
            </a:extLst>
          </p:cNvPr>
          <p:cNvSpPr>
            <a:spLocks noGrp="1"/>
          </p:cNvSpPr>
          <p:nvPr>
            <p:ph type="title"/>
          </p:nvPr>
        </p:nvSpPr>
        <p:spPr>
          <a:xfrm>
            <a:off x="685554" y="269093"/>
            <a:ext cx="8458446" cy="1034288"/>
          </a:xfrm>
        </p:spPr>
        <p:txBody>
          <a:bodyPr/>
          <a:lstStyle/>
          <a:p>
            <a:r>
              <a:rPr lang="en-US" sz="3200" b="1" dirty="0">
                <a:solidFill>
                  <a:schemeClr val="tx1"/>
                </a:solidFill>
              </a:rPr>
              <a:t>Greatest Unmet Need in LMICs (w or w/out CR)</a:t>
            </a:r>
          </a:p>
        </p:txBody>
      </p:sp>
      <p:graphicFrame>
        <p:nvGraphicFramePr>
          <p:cNvPr id="4" name="Content Placeholder 3">
            <a:extLst>
              <a:ext uri="{FF2B5EF4-FFF2-40B4-BE49-F238E27FC236}">
                <a16:creationId xmlns:a16="http://schemas.microsoft.com/office/drawing/2014/main" id="{DCE749F7-F804-4FA4-A62C-29A0AA709641}"/>
              </a:ext>
            </a:extLst>
          </p:cNvPr>
          <p:cNvGraphicFramePr>
            <a:graphicFrameLocks noGrp="1"/>
          </p:cNvGraphicFramePr>
          <p:nvPr>
            <p:ph idx="1"/>
            <p:extLst>
              <p:ext uri="{D42A27DB-BD31-4B8C-83A1-F6EECF244321}">
                <p14:modId xmlns:p14="http://schemas.microsoft.com/office/powerpoint/2010/main" val="3476276285"/>
              </p:ext>
            </p:extLst>
          </p:nvPr>
        </p:nvGraphicFramePr>
        <p:xfrm>
          <a:off x="685554" y="1751900"/>
          <a:ext cx="8159750" cy="4450080"/>
        </p:xfrm>
        <a:graphic>
          <a:graphicData uri="http://schemas.openxmlformats.org/drawingml/2006/table">
            <a:tbl>
              <a:tblPr firstRow="1" bandRow="1">
                <a:tableStyleId>{5C22544A-7EE6-4342-B048-85BDC9FD1C3A}</a:tableStyleId>
              </a:tblPr>
              <a:tblGrid>
                <a:gridCol w="4712888">
                  <a:extLst>
                    <a:ext uri="{9D8B030D-6E8A-4147-A177-3AD203B41FA5}">
                      <a16:colId xmlns:a16="http://schemas.microsoft.com/office/drawing/2014/main" val="1232132565"/>
                    </a:ext>
                  </a:extLst>
                </a:gridCol>
                <a:gridCol w="3446862">
                  <a:extLst>
                    <a:ext uri="{9D8B030D-6E8A-4147-A177-3AD203B41FA5}">
                      <a16:colId xmlns:a16="http://schemas.microsoft.com/office/drawing/2014/main" val="1502303962"/>
                    </a:ext>
                  </a:extLst>
                </a:gridCol>
              </a:tblGrid>
              <a:tr h="370840">
                <a:tc>
                  <a:txBody>
                    <a:bodyPr/>
                    <a:lstStyle/>
                    <a:p>
                      <a:r>
                        <a:rPr lang="en-US" sz="2400" dirty="0"/>
                        <a:t>Country </a:t>
                      </a:r>
                    </a:p>
                  </a:txBody>
                  <a:tcPr/>
                </a:tc>
                <a:tc>
                  <a:txBody>
                    <a:bodyPr/>
                    <a:lstStyle/>
                    <a:p>
                      <a:pPr algn="ctr"/>
                      <a:r>
                        <a:rPr lang="en-US" sz="2400" dirty="0"/>
                        <a:t># IHD </a:t>
                      </a:r>
                      <a:r>
                        <a:rPr lang="en-US" sz="2400" dirty="0" err="1"/>
                        <a:t>pt</a:t>
                      </a:r>
                      <a:r>
                        <a:rPr lang="en-US" sz="2400" dirty="0"/>
                        <a:t> spots needed / </a:t>
                      </a:r>
                      <a:r>
                        <a:rPr lang="en-US" sz="2400" dirty="0" err="1"/>
                        <a:t>yr</a:t>
                      </a:r>
                      <a:endParaRPr lang="en-US" sz="2400" dirty="0"/>
                    </a:p>
                  </a:txBody>
                  <a:tcPr/>
                </a:tc>
                <a:extLst>
                  <a:ext uri="{0D108BD9-81ED-4DB2-BD59-A6C34878D82A}">
                    <a16:rowId xmlns:a16="http://schemas.microsoft.com/office/drawing/2014/main" val="160462392"/>
                  </a:ext>
                </a:extLst>
              </a:tr>
              <a:tr h="0">
                <a:tc>
                  <a:txBody>
                    <a:bodyPr/>
                    <a:lstStyle/>
                    <a:p>
                      <a:r>
                        <a:rPr lang="en-CA" sz="2800" dirty="0"/>
                        <a:t>India</a:t>
                      </a:r>
                    </a:p>
                  </a:txBody>
                  <a:tcPr/>
                </a:tc>
                <a:tc>
                  <a:txBody>
                    <a:bodyPr/>
                    <a:lstStyle/>
                    <a:p>
                      <a:pPr algn="ctr"/>
                      <a:r>
                        <a:rPr lang="en-CA" sz="2800" dirty="0"/>
                        <a:t>3,304,474</a:t>
                      </a:r>
                    </a:p>
                  </a:txBody>
                  <a:tcPr/>
                </a:tc>
                <a:extLst>
                  <a:ext uri="{0D108BD9-81ED-4DB2-BD59-A6C34878D82A}">
                    <a16:rowId xmlns:a16="http://schemas.microsoft.com/office/drawing/2014/main" val="1512696958"/>
                  </a:ext>
                </a:extLst>
              </a:tr>
              <a:tr h="370840">
                <a:tc>
                  <a:txBody>
                    <a:bodyPr/>
                    <a:lstStyle/>
                    <a:p>
                      <a:pPr marL="0" algn="l" defTabSz="914400" rtl="0" eaLnBrk="1" latinLnBrk="0" hangingPunct="1"/>
                      <a:r>
                        <a:rPr lang="en-US" sz="2800" kern="1200" dirty="0">
                          <a:solidFill>
                            <a:schemeClr val="dk1"/>
                          </a:solidFill>
                          <a:latin typeface="+mn-lt"/>
                          <a:ea typeface="+mn-ea"/>
                          <a:cs typeface="+mn-cs"/>
                        </a:rPr>
                        <a:t>China</a:t>
                      </a:r>
                    </a:p>
                  </a:txBody>
                  <a:tcPr/>
                </a:tc>
                <a:tc>
                  <a:txBody>
                    <a:bodyPr/>
                    <a:lstStyle/>
                    <a:p>
                      <a:pPr algn="ctr"/>
                      <a:r>
                        <a:rPr lang="en-US" sz="2800" dirty="0"/>
                        <a:t>3,034,003</a:t>
                      </a:r>
                    </a:p>
                  </a:txBody>
                  <a:tcPr/>
                </a:tc>
                <a:extLst>
                  <a:ext uri="{0D108BD9-81ED-4DB2-BD59-A6C34878D82A}">
                    <a16:rowId xmlns:a16="http://schemas.microsoft.com/office/drawing/2014/main" val="10002"/>
                  </a:ext>
                </a:extLst>
              </a:tr>
              <a:tr h="370840">
                <a:tc>
                  <a:txBody>
                    <a:bodyPr/>
                    <a:lstStyle/>
                    <a:p>
                      <a:r>
                        <a:rPr lang="en-US" sz="2800" kern="1200" dirty="0">
                          <a:solidFill>
                            <a:schemeClr val="dk1"/>
                          </a:solidFill>
                          <a:latin typeface="+mn-lt"/>
                          <a:ea typeface="+mn-ea"/>
                          <a:cs typeface="+mn-cs"/>
                        </a:rPr>
                        <a:t>Russia</a:t>
                      </a:r>
                    </a:p>
                  </a:txBody>
                  <a:tcPr/>
                </a:tc>
                <a:tc>
                  <a:txBody>
                    <a:bodyPr/>
                    <a:lstStyle/>
                    <a:p>
                      <a:pPr algn="ctr"/>
                      <a:r>
                        <a:rPr lang="en-US" sz="2800" dirty="0"/>
                        <a:t>1,222,142</a:t>
                      </a:r>
                    </a:p>
                  </a:txBody>
                  <a:tcPr/>
                </a:tc>
                <a:extLst>
                  <a:ext uri="{0D108BD9-81ED-4DB2-BD59-A6C34878D82A}">
                    <a16:rowId xmlns:a16="http://schemas.microsoft.com/office/drawing/2014/main" val="10003"/>
                  </a:ext>
                </a:extLst>
              </a:tr>
              <a:tr h="370840">
                <a:tc>
                  <a:txBody>
                    <a:bodyPr/>
                    <a:lstStyle/>
                    <a:p>
                      <a:r>
                        <a:rPr lang="en-US" sz="2800" dirty="0"/>
                        <a:t>Pakistan</a:t>
                      </a:r>
                    </a:p>
                  </a:txBody>
                  <a:tcPr/>
                </a:tc>
                <a:tc>
                  <a:txBody>
                    <a:bodyPr/>
                    <a:lstStyle/>
                    <a:p>
                      <a:pPr algn="ctr"/>
                      <a:r>
                        <a:rPr lang="en-US" sz="2800" dirty="0"/>
                        <a:t>616,146</a:t>
                      </a:r>
                    </a:p>
                  </a:txBody>
                  <a:tcPr/>
                </a:tc>
                <a:extLst>
                  <a:ext uri="{0D108BD9-81ED-4DB2-BD59-A6C34878D82A}">
                    <a16:rowId xmlns:a16="http://schemas.microsoft.com/office/drawing/2014/main" val="2236446201"/>
                  </a:ext>
                </a:extLst>
              </a:tr>
              <a:tr h="506979">
                <a:tc>
                  <a:txBody>
                    <a:bodyPr/>
                    <a:lstStyle/>
                    <a:p>
                      <a:r>
                        <a:rPr lang="en-CA" sz="2800" dirty="0"/>
                        <a:t>Brazil</a:t>
                      </a:r>
                    </a:p>
                  </a:txBody>
                  <a:tcPr/>
                </a:tc>
                <a:tc>
                  <a:txBody>
                    <a:bodyPr/>
                    <a:lstStyle/>
                    <a:p>
                      <a:pPr algn="ctr"/>
                      <a:r>
                        <a:rPr lang="en-CA" sz="2800" dirty="0"/>
                        <a:t>523,662</a:t>
                      </a:r>
                    </a:p>
                  </a:txBody>
                  <a:tcPr/>
                </a:tc>
                <a:extLst>
                  <a:ext uri="{0D108BD9-81ED-4DB2-BD59-A6C34878D82A}">
                    <a16:rowId xmlns:a16="http://schemas.microsoft.com/office/drawing/2014/main" val="2434273116"/>
                  </a:ext>
                </a:extLst>
              </a:tr>
              <a:tr h="370840">
                <a:tc>
                  <a:txBody>
                    <a:bodyPr/>
                    <a:lstStyle/>
                    <a:p>
                      <a:r>
                        <a:rPr lang="en-US" sz="2800" dirty="0"/>
                        <a:t>Ukraine*</a:t>
                      </a:r>
                    </a:p>
                  </a:txBody>
                  <a:tcPr/>
                </a:tc>
                <a:tc>
                  <a:txBody>
                    <a:bodyPr/>
                    <a:lstStyle/>
                    <a:p>
                      <a:pPr algn="ctr"/>
                      <a:r>
                        <a:rPr lang="en-US" sz="2800" dirty="0"/>
                        <a:t>519,761</a:t>
                      </a:r>
                    </a:p>
                  </a:txBody>
                  <a:tcPr/>
                </a:tc>
                <a:extLst>
                  <a:ext uri="{0D108BD9-81ED-4DB2-BD59-A6C34878D82A}">
                    <a16:rowId xmlns:a16="http://schemas.microsoft.com/office/drawing/2014/main" val="3272583212"/>
                  </a:ext>
                </a:extLst>
              </a:tr>
              <a:tr h="370840">
                <a:tc>
                  <a:txBody>
                    <a:bodyPr/>
                    <a:lstStyle/>
                    <a:p>
                      <a:r>
                        <a:rPr lang="en-US" sz="2800" dirty="0"/>
                        <a:t>All LMICs</a:t>
                      </a:r>
                    </a:p>
                  </a:txBody>
                  <a:tcPr/>
                </a:tc>
                <a:tc>
                  <a:txBody>
                    <a:bodyPr/>
                    <a:lstStyle/>
                    <a:p>
                      <a:pPr algn="ctr"/>
                      <a:r>
                        <a:rPr lang="en-US" sz="2800" dirty="0"/>
                        <a:t>14,766,930</a:t>
                      </a:r>
                    </a:p>
                  </a:txBody>
                  <a:tcPr/>
                </a:tc>
                <a:extLst>
                  <a:ext uri="{0D108BD9-81ED-4DB2-BD59-A6C34878D82A}">
                    <a16:rowId xmlns:a16="http://schemas.microsoft.com/office/drawing/2014/main" val="4028753785"/>
                  </a:ext>
                </a:extLst>
              </a:tr>
            </a:tbl>
          </a:graphicData>
        </a:graphic>
      </p:graphicFrame>
      <p:sp>
        <p:nvSpPr>
          <p:cNvPr id="3" name="TextBox 2">
            <a:extLst>
              <a:ext uri="{FF2B5EF4-FFF2-40B4-BE49-F238E27FC236}">
                <a16:creationId xmlns:a16="http://schemas.microsoft.com/office/drawing/2014/main" id="{C4D86C1B-A309-44CB-A5A0-EE7F552F94F7}"/>
              </a:ext>
            </a:extLst>
          </p:cNvPr>
          <p:cNvSpPr txBox="1"/>
          <p:nvPr/>
        </p:nvSpPr>
        <p:spPr>
          <a:xfrm>
            <a:off x="685554" y="6404241"/>
            <a:ext cx="7518462" cy="369332"/>
          </a:xfrm>
          <a:prstGeom prst="rect">
            <a:avLst/>
          </a:prstGeom>
          <a:solidFill>
            <a:schemeClr val="bg1"/>
          </a:solidFill>
        </p:spPr>
        <p:txBody>
          <a:bodyPr wrap="square" rtlCol="0">
            <a:spAutoFit/>
          </a:bodyPr>
          <a:lstStyle/>
          <a:p>
            <a:r>
              <a:rPr lang="en-US" dirty="0"/>
              <a:t>*country has no CR</a:t>
            </a:r>
          </a:p>
        </p:txBody>
      </p:sp>
    </p:spTree>
    <p:extLst>
      <p:ext uri="{BB962C8B-B14F-4D97-AF65-F5344CB8AC3E}">
        <p14:creationId xmlns:p14="http://schemas.microsoft.com/office/powerpoint/2010/main" val="39591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726-A258-42A1-BEBA-E26F7C4C6E9B}"/>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1A80D6EE-1D6C-494F-B0B1-159F582B6F45}"/>
              </a:ext>
            </a:extLst>
          </p:cNvPr>
          <p:cNvSpPr>
            <a:spLocks noGrp="1"/>
          </p:cNvSpPr>
          <p:nvPr>
            <p:ph idx="1"/>
          </p:nvPr>
        </p:nvSpPr>
        <p:spPr/>
        <p:txBody>
          <a:bodyPr/>
          <a:lstStyle/>
          <a:p>
            <a:r>
              <a:rPr lang="en-US" sz="3600" dirty="0"/>
              <a:t>5,753 programs globally </a:t>
            </a:r>
          </a:p>
          <a:p>
            <a:r>
              <a:rPr lang="en-US" sz="3600" dirty="0"/>
              <a:t>can serve 1,655,083 patients/year, </a:t>
            </a:r>
          </a:p>
          <a:p>
            <a:pPr lvl="1"/>
            <a:r>
              <a:rPr lang="en-US" sz="3200" dirty="0"/>
              <a:t>despite an estimated 20,279,651 incident IHD cases globally/year</a:t>
            </a:r>
          </a:p>
          <a:p>
            <a:r>
              <a:rPr lang="en-US" sz="3400" dirty="0"/>
              <a:t>Global CR need = 18,624,568 spots/year</a:t>
            </a:r>
          </a:p>
          <a:p>
            <a:pPr lvl="1"/>
            <a:r>
              <a:rPr lang="en-US" sz="3200" dirty="0"/>
              <a:t>Most need in LMICs</a:t>
            </a:r>
            <a:endParaRPr lang="en-CA" sz="3200" dirty="0"/>
          </a:p>
        </p:txBody>
      </p:sp>
      <p:sp>
        <p:nvSpPr>
          <p:cNvPr id="4" name="TextBox 3">
            <a:extLst>
              <a:ext uri="{FF2B5EF4-FFF2-40B4-BE49-F238E27FC236}">
                <a16:creationId xmlns:a16="http://schemas.microsoft.com/office/drawing/2014/main" id="{5C50B549-AE51-4186-B929-6036BFE36763}"/>
              </a:ext>
            </a:extLst>
          </p:cNvPr>
          <p:cNvSpPr txBox="1"/>
          <p:nvPr/>
        </p:nvSpPr>
        <p:spPr>
          <a:xfrm>
            <a:off x="973394" y="6371303"/>
            <a:ext cx="684803" cy="369332"/>
          </a:xfrm>
          <a:prstGeom prst="rect">
            <a:avLst/>
          </a:prstGeom>
          <a:noFill/>
        </p:spPr>
        <p:txBody>
          <a:bodyPr wrap="none" rtlCol="0">
            <a:spAutoFit/>
          </a:bodyPr>
          <a:lstStyle/>
          <a:p>
            <a:r>
              <a:rPr lang="en-CA" dirty="0"/>
              <a:t>GBD</a:t>
            </a:r>
          </a:p>
        </p:txBody>
      </p:sp>
    </p:spTree>
    <p:extLst>
      <p:ext uri="{BB962C8B-B14F-4D97-AF65-F5344CB8AC3E}">
        <p14:creationId xmlns:p14="http://schemas.microsoft.com/office/powerpoint/2010/main" val="215290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 Nature of Services</a:t>
            </a:r>
          </a:p>
        </p:txBody>
      </p:sp>
      <p:sp>
        <p:nvSpPr>
          <p:cNvPr id="3" name="Subtitle 2"/>
          <p:cNvSpPr>
            <a:spLocks noGrp="1"/>
          </p:cNvSpPr>
          <p:nvPr>
            <p:ph type="subTitle"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345547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solidFill>
                  <a:schemeClr val="tx1"/>
                </a:solidFill>
              </a:rPr>
              <a:t>CR Staff Composition</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aphicFrame>
        <p:nvGraphicFramePr>
          <p:cNvPr id="9" name="Content Placeholder 3"/>
          <p:cNvGraphicFramePr>
            <a:graphicFrameLocks noGrp="1"/>
          </p:cNvGraphicFramePr>
          <p:nvPr>
            <p:ph sz="half" idx="2"/>
            <p:extLst>
              <p:ext uri="{D42A27DB-BD31-4B8C-83A1-F6EECF244321}">
                <p14:modId xmlns:p14="http://schemas.microsoft.com/office/powerpoint/2010/main" val="912834300"/>
              </p:ext>
            </p:extLst>
          </p:nvPr>
        </p:nvGraphicFramePr>
        <p:xfrm>
          <a:off x="-194553" y="1417639"/>
          <a:ext cx="9288246" cy="475878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58EBA32-7EFE-41BE-8489-6144EB82749D}"/>
              </a:ext>
            </a:extLst>
          </p:cNvPr>
          <p:cNvSpPr txBox="1"/>
          <p:nvPr/>
        </p:nvSpPr>
        <p:spPr>
          <a:xfrm>
            <a:off x="1251642" y="6093476"/>
            <a:ext cx="832279" cy="369332"/>
          </a:xfrm>
          <a:prstGeom prst="rect">
            <a:avLst/>
          </a:prstGeom>
          <a:solidFill>
            <a:schemeClr val="bg1"/>
          </a:solidFill>
        </p:spPr>
        <p:txBody>
          <a:bodyPr wrap="none" rtlCol="0">
            <a:spAutoFit/>
          </a:bodyPr>
          <a:lstStyle/>
          <a:p>
            <a:r>
              <a:rPr lang="en-US" dirty="0"/>
              <a:t>n=705</a:t>
            </a:r>
          </a:p>
        </p:txBody>
      </p:sp>
      <p:sp>
        <p:nvSpPr>
          <p:cNvPr id="16" name="TextBox 15">
            <a:extLst>
              <a:ext uri="{FF2B5EF4-FFF2-40B4-BE49-F238E27FC236}">
                <a16:creationId xmlns:a16="http://schemas.microsoft.com/office/drawing/2014/main" id="{1D4E985C-897A-41E9-A821-F9B7211273D1}"/>
              </a:ext>
            </a:extLst>
          </p:cNvPr>
          <p:cNvSpPr txBox="1"/>
          <p:nvPr/>
        </p:nvSpPr>
        <p:spPr>
          <a:xfrm>
            <a:off x="6486054" y="5895552"/>
            <a:ext cx="832279" cy="369332"/>
          </a:xfrm>
          <a:prstGeom prst="rect">
            <a:avLst/>
          </a:prstGeom>
          <a:noFill/>
        </p:spPr>
        <p:txBody>
          <a:bodyPr wrap="none" rtlCol="0">
            <a:spAutoFit/>
          </a:bodyPr>
          <a:lstStyle/>
          <a:p>
            <a:r>
              <a:rPr lang="en-US" dirty="0"/>
              <a:t>n=272</a:t>
            </a:r>
          </a:p>
        </p:txBody>
      </p:sp>
      <p:sp>
        <p:nvSpPr>
          <p:cNvPr id="17" name="TextBox 16">
            <a:extLst>
              <a:ext uri="{FF2B5EF4-FFF2-40B4-BE49-F238E27FC236}">
                <a16:creationId xmlns:a16="http://schemas.microsoft.com/office/drawing/2014/main" id="{5B68BFFF-100B-4FB4-858B-AF9F06450582}"/>
              </a:ext>
            </a:extLst>
          </p:cNvPr>
          <p:cNvSpPr txBox="1"/>
          <p:nvPr/>
        </p:nvSpPr>
        <p:spPr>
          <a:xfrm>
            <a:off x="7982761" y="6176423"/>
            <a:ext cx="704039" cy="369332"/>
          </a:xfrm>
          <a:prstGeom prst="rect">
            <a:avLst/>
          </a:prstGeom>
          <a:solidFill>
            <a:schemeClr val="bg1"/>
          </a:solidFill>
        </p:spPr>
        <p:txBody>
          <a:bodyPr wrap="none" rtlCol="0">
            <a:spAutoFit/>
          </a:bodyPr>
          <a:lstStyle/>
          <a:p>
            <a:r>
              <a:rPr lang="en-US" dirty="0"/>
              <a:t>n=33</a:t>
            </a:r>
          </a:p>
        </p:txBody>
      </p:sp>
      <p:sp>
        <p:nvSpPr>
          <p:cNvPr id="15" name="TextBox 14">
            <a:extLst>
              <a:ext uri="{FF2B5EF4-FFF2-40B4-BE49-F238E27FC236}">
                <a16:creationId xmlns:a16="http://schemas.microsoft.com/office/drawing/2014/main" id="{32B66D73-B184-4D23-945E-4204B844FAC2}"/>
              </a:ext>
            </a:extLst>
          </p:cNvPr>
          <p:cNvSpPr txBox="1"/>
          <p:nvPr/>
        </p:nvSpPr>
        <p:spPr>
          <a:xfrm>
            <a:off x="1324260" y="1312309"/>
            <a:ext cx="7361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n=18</a:t>
            </a:r>
          </a:p>
        </p:txBody>
      </p:sp>
      <p:sp>
        <p:nvSpPr>
          <p:cNvPr id="18" name="TextBox 17">
            <a:extLst>
              <a:ext uri="{FF2B5EF4-FFF2-40B4-BE49-F238E27FC236}">
                <a16:creationId xmlns:a16="http://schemas.microsoft.com/office/drawing/2014/main" id="{97A71C1D-BC3E-4677-BF29-8529897DC4A2}"/>
              </a:ext>
            </a:extLst>
          </p:cNvPr>
          <p:cNvSpPr txBox="1"/>
          <p:nvPr/>
        </p:nvSpPr>
        <p:spPr>
          <a:xfrm>
            <a:off x="2139196" y="1291527"/>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n=261</a:t>
            </a:r>
          </a:p>
        </p:txBody>
      </p:sp>
      <p:sp>
        <p:nvSpPr>
          <p:cNvPr id="20" name="TextBox 19">
            <a:extLst>
              <a:ext uri="{FF2B5EF4-FFF2-40B4-BE49-F238E27FC236}">
                <a16:creationId xmlns:a16="http://schemas.microsoft.com/office/drawing/2014/main" id="{9E1A0CB7-AB81-420E-82E1-877CAB473088}"/>
              </a:ext>
            </a:extLst>
          </p:cNvPr>
          <p:cNvSpPr txBox="1"/>
          <p:nvPr/>
        </p:nvSpPr>
        <p:spPr>
          <a:xfrm>
            <a:off x="2935549" y="1288704"/>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n=24</a:t>
            </a:r>
          </a:p>
        </p:txBody>
      </p:sp>
      <p:sp>
        <p:nvSpPr>
          <p:cNvPr id="21" name="TextBox 20">
            <a:extLst>
              <a:ext uri="{FF2B5EF4-FFF2-40B4-BE49-F238E27FC236}">
                <a16:creationId xmlns:a16="http://schemas.microsoft.com/office/drawing/2014/main" id="{A4C281BC-3B6B-4FE5-B4A4-C90A29E1C1EC}"/>
              </a:ext>
            </a:extLst>
          </p:cNvPr>
          <p:cNvSpPr txBox="1"/>
          <p:nvPr/>
        </p:nvSpPr>
        <p:spPr>
          <a:xfrm>
            <a:off x="3708039" y="1288704"/>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n=484</a:t>
            </a:r>
          </a:p>
        </p:txBody>
      </p:sp>
      <p:sp>
        <p:nvSpPr>
          <p:cNvPr id="22" name="TextBox 21">
            <a:extLst>
              <a:ext uri="{FF2B5EF4-FFF2-40B4-BE49-F238E27FC236}">
                <a16:creationId xmlns:a16="http://schemas.microsoft.com/office/drawing/2014/main" id="{42D31375-BF1F-465D-95ED-6F197990F808}"/>
              </a:ext>
            </a:extLst>
          </p:cNvPr>
          <p:cNvSpPr txBox="1"/>
          <p:nvPr/>
        </p:nvSpPr>
        <p:spPr>
          <a:xfrm>
            <a:off x="4573506" y="1288704"/>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n=43</a:t>
            </a:r>
          </a:p>
        </p:txBody>
      </p:sp>
      <p:sp>
        <p:nvSpPr>
          <p:cNvPr id="23" name="TextBox 22">
            <a:extLst>
              <a:ext uri="{FF2B5EF4-FFF2-40B4-BE49-F238E27FC236}">
                <a16:creationId xmlns:a16="http://schemas.microsoft.com/office/drawing/2014/main" id="{8EEBA245-92F8-42B3-B17B-D72A7EE657B9}"/>
              </a:ext>
            </a:extLst>
          </p:cNvPr>
          <p:cNvSpPr txBox="1"/>
          <p:nvPr/>
        </p:nvSpPr>
        <p:spPr>
          <a:xfrm>
            <a:off x="5280539" y="1288704"/>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n=251</a:t>
            </a:r>
          </a:p>
        </p:txBody>
      </p:sp>
      <p:sp>
        <p:nvSpPr>
          <p:cNvPr id="24" name="TextBox 23">
            <a:extLst>
              <a:ext uri="{FF2B5EF4-FFF2-40B4-BE49-F238E27FC236}">
                <a16:creationId xmlns:a16="http://schemas.microsoft.com/office/drawing/2014/main" id="{2B1C0AE8-55E2-42C3-97D6-6AD16794BE4F}"/>
              </a:ext>
            </a:extLst>
          </p:cNvPr>
          <p:cNvSpPr txBox="1"/>
          <p:nvPr/>
        </p:nvSpPr>
        <p:spPr>
          <a:xfrm>
            <a:off x="6074947" y="1288703"/>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n=1082</a:t>
            </a:r>
          </a:p>
        </p:txBody>
      </p:sp>
      <p:sp>
        <p:nvSpPr>
          <p:cNvPr id="3" name="TextBox 2"/>
          <p:cNvSpPr txBox="1"/>
          <p:nvPr/>
        </p:nvSpPr>
        <p:spPr>
          <a:xfrm>
            <a:off x="7751617" y="1803990"/>
            <a:ext cx="1392383" cy="2246769"/>
          </a:xfrm>
          <a:prstGeom prst="rect">
            <a:avLst/>
          </a:prstGeom>
          <a:solidFill>
            <a:schemeClr val="bg1"/>
          </a:solidFill>
        </p:spPr>
        <p:txBody>
          <a:bodyPr wrap="square" rtlCol="0">
            <a:spAutoFit/>
          </a:bodyPr>
          <a:lstStyle/>
          <a:p>
            <a:pPr algn="ctr"/>
            <a:r>
              <a:rPr lang="en-US" sz="2000" b="1" dirty="0"/>
              <a:t>680 (69.1%) programs headed by some type of MD</a:t>
            </a:r>
          </a:p>
        </p:txBody>
      </p:sp>
      <p:sp>
        <p:nvSpPr>
          <p:cNvPr id="4" name="Oval 3"/>
          <p:cNvSpPr/>
          <p:nvPr/>
        </p:nvSpPr>
        <p:spPr>
          <a:xfrm>
            <a:off x="6925253" y="-11747"/>
            <a:ext cx="1647232" cy="1612299"/>
          </a:xfrm>
          <a:prstGeom prst="ellipse">
            <a:avLst/>
          </a:prstGeom>
          <a:solidFill>
            <a:schemeClr val="accent2">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5.9</a:t>
            </a:r>
            <a:r>
              <a:rPr lang="en-US" sz="2000" dirty="0">
                <a:solidFill>
                  <a:schemeClr val="bg1"/>
                </a:solidFill>
                <a:cs typeface="Times New Roman"/>
              </a:rPr>
              <a:t>±2.8/ program</a:t>
            </a:r>
            <a:endParaRPr lang="en-US" sz="2000" dirty="0">
              <a:solidFill>
                <a:schemeClr val="bg1"/>
              </a:solidFill>
            </a:endParaRPr>
          </a:p>
        </p:txBody>
      </p:sp>
      <p:sp>
        <p:nvSpPr>
          <p:cNvPr id="8" name="TextBox 7"/>
          <p:cNvSpPr txBox="1"/>
          <p:nvPr/>
        </p:nvSpPr>
        <p:spPr>
          <a:xfrm>
            <a:off x="2244759" y="2244436"/>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E8FF3018-8969-4062-B6BD-8D17150328DC}"/>
              </a:ext>
            </a:extLst>
          </p:cNvPr>
          <p:cNvSpPr txBox="1"/>
          <p:nvPr/>
        </p:nvSpPr>
        <p:spPr>
          <a:xfrm>
            <a:off x="155082" y="6445346"/>
            <a:ext cx="3942105" cy="369332"/>
          </a:xfrm>
          <a:prstGeom prst="rect">
            <a:avLst/>
          </a:prstGeom>
          <a:solidFill>
            <a:schemeClr val="bg1"/>
          </a:solidFill>
        </p:spPr>
        <p:txBody>
          <a:bodyPr wrap="none" rtlCol="0">
            <a:spAutoFit/>
          </a:bodyPr>
          <a:lstStyle/>
          <a:p>
            <a:r>
              <a:rPr lang="en-CA" dirty="0" err="1"/>
              <a:t>Supervia</a:t>
            </a:r>
            <a:r>
              <a:rPr lang="en-CA" dirty="0"/>
              <a:t>…. Grace (2019); </a:t>
            </a:r>
            <a:r>
              <a:rPr lang="en-CA" dirty="0" err="1"/>
              <a:t>EClinMed</a:t>
            </a:r>
            <a:endParaRPr lang="en-CA" dirty="0"/>
          </a:p>
        </p:txBody>
      </p:sp>
    </p:spTree>
    <p:extLst>
      <p:ext uri="{BB962C8B-B14F-4D97-AF65-F5344CB8AC3E}">
        <p14:creationId xmlns:p14="http://schemas.microsoft.com/office/powerpoint/2010/main" val="38969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7E7E-3CA9-41FF-8DF3-A5E8F1AF1D8D}"/>
              </a:ext>
            </a:extLst>
          </p:cNvPr>
          <p:cNvSpPr>
            <a:spLocks noGrp="1"/>
          </p:cNvSpPr>
          <p:nvPr>
            <p:ph type="title"/>
          </p:nvPr>
        </p:nvSpPr>
        <p:spPr/>
        <p:txBody>
          <a:bodyPr/>
          <a:lstStyle/>
          <a:p>
            <a:r>
              <a:rPr lang="en-CA" dirty="0"/>
              <a:t>Outline</a:t>
            </a:r>
          </a:p>
        </p:txBody>
      </p:sp>
      <p:sp>
        <p:nvSpPr>
          <p:cNvPr id="3" name="Content Placeholder 2">
            <a:extLst>
              <a:ext uri="{FF2B5EF4-FFF2-40B4-BE49-F238E27FC236}">
                <a16:creationId xmlns:a16="http://schemas.microsoft.com/office/drawing/2014/main" id="{91629BAA-9A1D-4E72-84A6-5EC4DFA63A55}"/>
              </a:ext>
            </a:extLst>
          </p:cNvPr>
          <p:cNvSpPr>
            <a:spLocks noGrp="1"/>
          </p:cNvSpPr>
          <p:nvPr>
            <p:ph idx="1"/>
          </p:nvPr>
        </p:nvSpPr>
        <p:spPr/>
        <p:txBody>
          <a:bodyPr/>
          <a:lstStyle/>
          <a:p>
            <a:pPr marL="457200" indent="-457200">
              <a:buFont typeface="+mj-lt"/>
              <a:buAutoNum type="arabicPeriod"/>
            </a:pPr>
            <a:r>
              <a:rPr lang="en-CA" sz="3200" dirty="0"/>
              <a:t>Availability / need</a:t>
            </a:r>
          </a:p>
          <a:p>
            <a:pPr marL="457200" indent="-457200">
              <a:buFont typeface="+mj-lt"/>
              <a:buAutoNum type="arabicPeriod"/>
            </a:pPr>
            <a:r>
              <a:rPr lang="en-CA" sz="3200" dirty="0"/>
              <a:t>Nature of services offered where available</a:t>
            </a:r>
          </a:p>
        </p:txBody>
      </p:sp>
    </p:spTree>
    <p:extLst>
      <p:ext uri="{BB962C8B-B14F-4D97-AF65-F5344CB8AC3E}">
        <p14:creationId xmlns:p14="http://schemas.microsoft.com/office/powerpoint/2010/main" val="328959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solidFill>
                  <a:schemeClr val="tx1"/>
                </a:solidFill>
              </a:rPr>
              <a:t>Accepted Diagnoses</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aphicFrame>
        <p:nvGraphicFramePr>
          <p:cNvPr id="9" name="Content Placeholder 3"/>
          <p:cNvGraphicFramePr>
            <a:graphicFrameLocks noGrp="1"/>
          </p:cNvGraphicFramePr>
          <p:nvPr>
            <p:ph sz="half" idx="2"/>
            <p:extLst>
              <p:ext uri="{D42A27DB-BD31-4B8C-83A1-F6EECF244321}">
                <p14:modId xmlns:p14="http://schemas.microsoft.com/office/powerpoint/2010/main" val="293375781"/>
              </p:ext>
            </p:extLst>
          </p:nvPr>
        </p:nvGraphicFramePr>
        <p:xfrm>
          <a:off x="0" y="1650459"/>
          <a:ext cx="9075906"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2B66D73-B184-4D23-945E-4204B844FAC2}"/>
              </a:ext>
            </a:extLst>
          </p:cNvPr>
          <p:cNvSpPr txBox="1"/>
          <p:nvPr/>
        </p:nvSpPr>
        <p:spPr>
          <a:xfrm>
            <a:off x="1611914" y="1517238"/>
            <a:ext cx="7361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n=18</a:t>
            </a:r>
          </a:p>
        </p:txBody>
      </p:sp>
      <p:sp>
        <p:nvSpPr>
          <p:cNvPr id="14" name="TextBox 13">
            <a:extLst>
              <a:ext uri="{FF2B5EF4-FFF2-40B4-BE49-F238E27FC236}">
                <a16:creationId xmlns:a16="http://schemas.microsoft.com/office/drawing/2014/main" id="{97A71C1D-BC3E-4677-BF29-8529897DC4A2}"/>
              </a:ext>
            </a:extLst>
          </p:cNvPr>
          <p:cNvSpPr txBox="1"/>
          <p:nvPr/>
        </p:nvSpPr>
        <p:spPr>
          <a:xfrm>
            <a:off x="2365675" y="1517238"/>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n=261</a:t>
            </a:r>
          </a:p>
        </p:txBody>
      </p:sp>
      <p:sp>
        <p:nvSpPr>
          <p:cNvPr id="15" name="TextBox 14">
            <a:extLst>
              <a:ext uri="{FF2B5EF4-FFF2-40B4-BE49-F238E27FC236}">
                <a16:creationId xmlns:a16="http://schemas.microsoft.com/office/drawing/2014/main" id="{9E1A0CB7-AB81-420E-82E1-877CAB473088}"/>
              </a:ext>
            </a:extLst>
          </p:cNvPr>
          <p:cNvSpPr txBox="1"/>
          <p:nvPr/>
        </p:nvSpPr>
        <p:spPr>
          <a:xfrm>
            <a:off x="3218140" y="1505124"/>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n=24</a:t>
            </a:r>
          </a:p>
        </p:txBody>
      </p:sp>
      <p:sp>
        <p:nvSpPr>
          <p:cNvPr id="16" name="TextBox 15">
            <a:extLst>
              <a:ext uri="{FF2B5EF4-FFF2-40B4-BE49-F238E27FC236}">
                <a16:creationId xmlns:a16="http://schemas.microsoft.com/office/drawing/2014/main" id="{A4C281BC-3B6B-4FE5-B4A4-C90A29E1C1EC}"/>
              </a:ext>
            </a:extLst>
          </p:cNvPr>
          <p:cNvSpPr txBox="1"/>
          <p:nvPr/>
        </p:nvSpPr>
        <p:spPr>
          <a:xfrm>
            <a:off x="4044441" y="1517241"/>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n=484</a:t>
            </a:r>
          </a:p>
        </p:txBody>
      </p:sp>
      <p:sp>
        <p:nvSpPr>
          <p:cNvPr id="17" name="TextBox 16">
            <a:extLst>
              <a:ext uri="{FF2B5EF4-FFF2-40B4-BE49-F238E27FC236}">
                <a16:creationId xmlns:a16="http://schemas.microsoft.com/office/drawing/2014/main" id="{42D31375-BF1F-465D-95ED-6F197990F808}"/>
              </a:ext>
            </a:extLst>
          </p:cNvPr>
          <p:cNvSpPr txBox="1"/>
          <p:nvPr/>
        </p:nvSpPr>
        <p:spPr>
          <a:xfrm>
            <a:off x="4864180" y="1517241"/>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n=43</a:t>
            </a:r>
          </a:p>
        </p:txBody>
      </p:sp>
      <p:sp>
        <p:nvSpPr>
          <p:cNvPr id="18" name="TextBox 17">
            <a:extLst>
              <a:ext uri="{FF2B5EF4-FFF2-40B4-BE49-F238E27FC236}">
                <a16:creationId xmlns:a16="http://schemas.microsoft.com/office/drawing/2014/main" id="{8EEBA245-92F8-42B3-B17B-D72A7EE657B9}"/>
              </a:ext>
            </a:extLst>
          </p:cNvPr>
          <p:cNvSpPr txBox="1"/>
          <p:nvPr/>
        </p:nvSpPr>
        <p:spPr>
          <a:xfrm>
            <a:off x="5626075" y="1517241"/>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n=251</a:t>
            </a:r>
          </a:p>
        </p:txBody>
      </p:sp>
      <p:sp>
        <p:nvSpPr>
          <p:cNvPr id="19" name="TextBox 18">
            <a:extLst>
              <a:ext uri="{FF2B5EF4-FFF2-40B4-BE49-F238E27FC236}">
                <a16:creationId xmlns:a16="http://schemas.microsoft.com/office/drawing/2014/main" id="{2B1C0AE8-55E2-42C3-97D6-6AD16794BE4F}"/>
              </a:ext>
            </a:extLst>
          </p:cNvPr>
          <p:cNvSpPr txBox="1"/>
          <p:nvPr/>
        </p:nvSpPr>
        <p:spPr>
          <a:xfrm>
            <a:off x="6510313" y="1498466"/>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n=1082</a:t>
            </a:r>
          </a:p>
        </p:txBody>
      </p:sp>
    </p:spTree>
    <p:extLst>
      <p:ext uri="{BB962C8B-B14F-4D97-AF65-F5344CB8AC3E}">
        <p14:creationId xmlns:p14="http://schemas.microsoft.com/office/powerpoint/2010/main" val="422907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Median CR Dose</a:t>
            </a:r>
          </a:p>
        </p:txBody>
      </p:sp>
      <p:graphicFrame>
        <p:nvGraphicFramePr>
          <p:cNvPr id="23" name="Chart 22"/>
          <p:cNvGraphicFramePr/>
          <p:nvPr>
            <p:extLst>
              <p:ext uri="{D42A27DB-BD31-4B8C-83A1-F6EECF244321}">
                <p14:modId xmlns:p14="http://schemas.microsoft.com/office/powerpoint/2010/main" val="1642190446"/>
              </p:ext>
            </p:extLst>
          </p:nvPr>
        </p:nvGraphicFramePr>
        <p:xfrm>
          <a:off x="385648" y="1080654"/>
          <a:ext cx="8670746" cy="5029199"/>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07010D31-32D5-4A7E-BEDD-6E8C6B0F2536}"/>
              </a:ext>
            </a:extLst>
          </p:cNvPr>
          <p:cNvSpPr txBox="1"/>
          <p:nvPr/>
        </p:nvSpPr>
        <p:spPr>
          <a:xfrm>
            <a:off x="5602339" y="264967"/>
            <a:ext cx="3084461" cy="1015649"/>
          </a:xfrm>
          <a:prstGeom prst="rect">
            <a:avLst/>
          </a:prstGeom>
          <a:solidFill>
            <a:schemeClr val="bg2"/>
          </a:solid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Median sessions/</a:t>
            </a:r>
            <a:r>
              <a:rPr lang="en-US" sz="2000" dirty="0" err="1"/>
              <a:t>wk</a:t>
            </a:r>
            <a:r>
              <a:rPr lang="en-US" sz="2000" dirty="0"/>
              <a:t>= </a:t>
            </a:r>
            <a:r>
              <a:rPr lang="en-US" sz="2000" b="1" dirty="0"/>
              <a:t>2.5</a:t>
            </a:r>
          </a:p>
          <a:p>
            <a:r>
              <a:rPr lang="en-US" sz="2000" dirty="0"/>
              <a:t>Median number </a:t>
            </a:r>
            <a:r>
              <a:rPr lang="en-US" sz="2000" dirty="0" err="1"/>
              <a:t>wks</a:t>
            </a:r>
            <a:r>
              <a:rPr lang="en-US" sz="2000" dirty="0"/>
              <a:t>= </a:t>
            </a:r>
            <a:r>
              <a:rPr lang="en-US" sz="2000" b="1" dirty="0"/>
              <a:t>11</a:t>
            </a:r>
          </a:p>
          <a:p>
            <a:r>
              <a:rPr lang="en-US" sz="2000" dirty="0"/>
              <a:t>Median mins/session= </a:t>
            </a:r>
            <a:r>
              <a:rPr lang="en-US" sz="2000" b="1" dirty="0"/>
              <a:t>59</a:t>
            </a:r>
          </a:p>
        </p:txBody>
      </p:sp>
      <p:sp>
        <p:nvSpPr>
          <p:cNvPr id="27" name="TextBox 26"/>
          <p:cNvSpPr txBox="1"/>
          <p:nvPr/>
        </p:nvSpPr>
        <p:spPr>
          <a:xfrm>
            <a:off x="7768584" y="1901967"/>
            <a:ext cx="544144" cy="369332"/>
          </a:xfrm>
          <a:prstGeom prst="rect">
            <a:avLst/>
          </a:prstGeom>
          <a:noFill/>
        </p:spPr>
        <p:txBody>
          <a:bodyPr wrap="square" rtlCol="0">
            <a:spAutoFit/>
          </a:bodyPr>
          <a:lstStyle/>
          <a:p>
            <a:r>
              <a:rPr lang="en-US"/>
              <a:t>**</a:t>
            </a:r>
          </a:p>
        </p:txBody>
      </p:sp>
      <p:sp>
        <p:nvSpPr>
          <p:cNvPr id="30" name="Rectangle 29"/>
          <p:cNvSpPr/>
          <p:nvPr/>
        </p:nvSpPr>
        <p:spPr>
          <a:xfrm>
            <a:off x="6438547" y="2466498"/>
            <a:ext cx="364202" cy="369332"/>
          </a:xfrm>
          <a:prstGeom prst="rect">
            <a:avLst/>
          </a:prstGeom>
        </p:spPr>
        <p:txBody>
          <a:bodyPr wrap="none">
            <a:spAutoFit/>
          </a:bodyPr>
          <a:lstStyle/>
          <a:p>
            <a:r>
              <a:rPr lang="en-CA" dirty="0">
                <a:latin typeface="Times New Roman" charset="0"/>
                <a:ea typeface="Calibri" charset="0"/>
              </a:rPr>
              <a:t>†</a:t>
            </a:r>
            <a:r>
              <a:rPr lang="en-US" dirty="0"/>
              <a:t> </a:t>
            </a:r>
          </a:p>
        </p:txBody>
      </p:sp>
      <p:sp>
        <p:nvSpPr>
          <p:cNvPr id="31" name="Rectangle 30"/>
          <p:cNvSpPr/>
          <p:nvPr/>
        </p:nvSpPr>
        <p:spPr>
          <a:xfrm>
            <a:off x="7999092" y="1860403"/>
            <a:ext cx="364202" cy="369332"/>
          </a:xfrm>
          <a:prstGeom prst="rect">
            <a:avLst/>
          </a:prstGeom>
        </p:spPr>
        <p:txBody>
          <a:bodyPr wrap="none">
            <a:spAutoFit/>
          </a:bodyPr>
          <a:lstStyle/>
          <a:p>
            <a:r>
              <a:rPr lang="en-CA" dirty="0">
                <a:latin typeface="Times New Roman" charset="0"/>
                <a:ea typeface="Calibri" charset="0"/>
              </a:rPr>
              <a:t>†</a:t>
            </a:r>
            <a:r>
              <a:rPr lang="en-US" dirty="0"/>
              <a:t> </a:t>
            </a:r>
          </a:p>
        </p:txBody>
      </p:sp>
      <p:sp>
        <p:nvSpPr>
          <p:cNvPr id="33" name="Rectangle 32"/>
          <p:cNvSpPr/>
          <p:nvPr/>
        </p:nvSpPr>
        <p:spPr>
          <a:xfrm>
            <a:off x="8191445" y="1812759"/>
            <a:ext cx="537327" cy="369332"/>
          </a:xfrm>
          <a:prstGeom prst="rect">
            <a:avLst/>
          </a:prstGeom>
        </p:spPr>
        <p:txBody>
          <a:bodyPr wrap="none">
            <a:spAutoFit/>
          </a:bodyPr>
          <a:lstStyle/>
          <a:p>
            <a:r>
              <a:rPr lang="en-CA" dirty="0" err="1">
                <a:latin typeface="Times New Roman" charset="0"/>
                <a:ea typeface="Calibri" charset="0"/>
              </a:rPr>
              <a:t>ǂ</a:t>
            </a:r>
            <a:r>
              <a:rPr lang="en-CA" dirty="0">
                <a:latin typeface="Times New Roman" charset="0"/>
                <a:ea typeface="Calibri" charset="0"/>
              </a:rPr>
              <a:t> </a:t>
            </a:r>
            <a:r>
              <a:rPr lang="en-CA" dirty="0" err="1">
                <a:latin typeface="Times New Roman" charset="0"/>
                <a:ea typeface="Calibri" charset="0"/>
              </a:rPr>
              <a:t>ǂ</a:t>
            </a:r>
            <a:r>
              <a:rPr lang="en-CA" dirty="0">
                <a:latin typeface="Times New Roman" charset="0"/>
                <a:ea typeface="Calibri" charset="0"/>
              </a:rPr>
              <a:t> </a:t>
            </a:r>
            <a:r>
              <a:rPr lang="en-CA" dirty="0" err="1">
                <a:latin typeface="Times New Roman" charset="0"/>
                <a:ea typeface="Calibri" charset="0"/>
              </a:rPr>
              <a:t>ǂ</a:t>
            </a:r>
            <a:r>
              <a:rPr lang="en-US" dirty="0"/>
              <a:t> </a:t>
            </a:r>
          </a:p>
        </p:txBody>
      </p:sp>
      <p:sp>
        <p:nvSpPr>
          <p:cNvPr id="34" name="Rectangle 33"/>
          <p:cNvSpPr/>
          <p:nvPr/>
        </p:nvSpPr>
        <p:spPr>
          <a:xfrm>
            <a:off x="3990430" y="3595253"/>
            <a:ext cx="537327" cy="369332"/>
          </a:xfrm>
          <a:prstGeom prst="rect">
            <a:avLst/>
          </a:prstGeom>
        </p:spPr>
        <p:txBody>
          <a:bodyPr wrap="none">
            <a:spAutoFit/>
          </a:bodyPr>
          <a:lstStyle/>
          <a:p>
            <a:r>
              <a:rPr lang="en-CA" dirty="0" err="1">
                <a:latin typeface="Times New Roman" charset="0"/>
                <a:ea typeface="Calibri" charset="0"/>
              </a:rPr>
              <a:t>ǂ</a:t>
            </a:r>
            <a:r>
              <a:rPr lang="en-CA" dirty="0">
                <a:latin typeface="Times New Roman" charset="0"/>
                <a:ea typeface="Calibri" charset="0"/>
              </a:rPr>
              <a:t> </a:t>
            </a:r>
            <a:r>
              <a:rPr lang="en-CA" dirty="0" err="1">
                <a:latin typeface="Times New Roman" charset="0"/>
                <a:ea typeface="Calibri" charset="0"/>
              </a:rPr>
              <a:t>ǂ</a:t>
            </a:r>
            <a:r>
              <a:rPr lang="en-CA" dirty="0">
                <a:latin typeface="Times New Roman" charset="0"/>
                <a:ea typeface="Calibri" charset="0"/>
              </a:rPr>
              <a:t> </a:t>
            </a:r>
            <a:r>
              <a:rPr lang="en-CA" dirty="0" err="1">
                <a:latin typeface="Times New Roman" charset="0"/>
                <a:ea typeface="Calibri" charset="0"/>
              </a:rPr>
              <a:t>ǂ</a:t>
            </a:r>
            <a:r>
              <a:rPr lang="en-US" dirty="0"/>
              <a:t> </a:t>
            </a:r>
          </a:p>
        </p:txBody>
      </p:sp>
      <p:sp>
        <p:nvSpPr>
          <p:cNvPr id="35" name="Rectangle 34"/>
          <p:cNvSpPr/>
          <p:nvPr/>
        </p:nvSpPr>
        <p:spPr>
          <a:xfrm>
            <a:off x="4259094" y="4158734"/>
            <a:ext cx="441146" cy="369332"/>
          </a:xfrm>
          <a:prstGeom prst="rect">
            <a:avLst/>
          </a:prstGeom>
        </p:spPr>
        <p:txBody>
          <a:bodyPr wrap="none">
            <a:spAutoFit/>
          </a:bodyPr>
          <a:lstStyle/>
          <a:p>
            <a:r>
              <a:rPr lang="en-CA" dirty="0">
                <a:latin typeface="Times New Roman" charset="0"/>
                <a:ea typeface="Calibri" charset="0"/>
              </a:rPr>
              <a:t>‖‖‖</a:t>
            </a:r>
            <a:r>
              <a:rPr lang="en-US" dirty="0"/>
              <a:t> </a:t>
            </a:r>
          </a:p>
        </p:txBody>
      </p:sp>
      <p:sp>
        <p:nvSpPr>
          <p:cNvPr id="36" name="Rectangle 35"/>
          <p:cNvSpPr/>
          <p:nvPr/>
        </p:nvSpPr>
        <p:spPr>
          <a:xfrm>
            <a:off x="8615248" y="1839621"/>
            <a:ext cx="441146" cy="369332"/>
          </a:xfrm>
          <a:prstGeom prst="rect">
            <a:avLst/>
          </a:prstGeom>
        </p:spPr>
        <p:txBody>
          <a:bodyPr wrap="none">
            <a:spAutoFit/>
          </a:bodyPr>
          <a:lstStyle/>
          <a:p>
            <a:r>
              <a:rPr lang="en-CA" dirty="0">
                <a:latin typeface="Times New Roman" charset="0"/>
                <a:ea typeface="Calibri" charset="0"/>
              </a:rPr>
              <a:t>‖‖‖</a:t>
            </a:r>
            <a:r>
              <a:rPr lang="en-US" dirty="0"/>
              <a:t> </a:t>
            </a:r>
          </a:p>
        </p:txBody>
      </p:sp>
      <p:sp>
        <p:nvSpPr>
          <p:cNvPr id="37" name="Rectangle 36"/>
          <p:cNvSpPr/>
          <p:nvPr/>
        </p:nvSpPr>
        <p:spPr>
          <a:xfrm>
            <a:off x="0" y="6292126"/>
            <a:ext cx="6210444" cy="523220"/>
          </a:xfrm>
          <a:prstGeom prst="rect">
            <a:avLst/>
          </a:prstGeom>
          <a:solidFill>
            <a:schemeClr val="bg1"/>
          </a:solidFill>
        </p:spPr>
        <p:txBody>
          <a:bodyPr wrap="square">
            <a:spAutoFit/>
          </a:bodyPr>
          <a:lstStyle/>
          <a:p>
            <a:r>
              <a:rPr lang="en-CA" sz="1400" dirty="0">
                <a:latin typeface="Times New Roman" charset="0"/>
                <a:ea typeface="Calibri" charset="0"/>
              </a:rPr>
              <a:t>For pairwise comparisons *</a:t>
            </a:r>
            <a:r>
              <a:rPr lang="en-CA" sz="1400" dirty="0" err="1">
                <a:latin typeface="Times New Roman" charset="0"/>
                <a:ea typeface="Calibri" charset="0"/>
              </a:rPr>
              <a:t>ǂ</a:t>
            </a:r>
            <a:r>
              <a:rPr lang="en-CA" sz="1400" dirty="0">
                <a:latin typeface="Times New Roman" charset="0"/>
                <a:ea typeface="Calibri" charset="0"/>
              </a:rPr>
              <a:t>†◊‖: one symbol=p&lt;.05; two symbols=p&lt;.01; 3 symbols=p&lt;.001</a:t>
            </a:r>
            <a:r>
              <a:rPr lang="en-US" sz="1400" dirty="0"/>
              <a:t> </a:t>
            </a:r>
          </a:p>
        </p:txBody>
      </p:sp>
    </p:spTree>
    <p:extLst>
      <p:ext uri="{BB962C8B-B14F-4D97-AF65-F5344CB8AC3E}">
        <p14:creationId xmlns:p14="http://schemas.microsoft.com/office/powerpoint/2010/main" val="328647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solidFill>
                  <a:schemeClr val="tx1"/>
                </a:solidFill>
              </a:rPr>
              <a:t>Core Components Delivered</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aphicFrame>
        <p:nvGraphicFramePr>
          <p:cNvPr id="9" name="Content Placeholder 3"/>
          <p:cNvGraphicFramePr>
            <a:graphicFrameLocks noGrp="1"/>
          </p:cNvGraphicFramePr>
          <p:nvPr>
            <p:ph sz="half" idx="2"/>
            <p:extLst>
              <p:ext uri="{D42A27DB-BD31-4B8C-83A1-F6EECF244321}">
                <p14:modId xmlns:p14="http://schemas.microsoft.com/office/powerpoint/2010/main" val="1798204347"/>
              </p:ext>
            </p:extLst>
          </p:nvPr>
        </p:nvGraphicFramePr>
        <p:xfrm>
          <a:off x="0" y="1650459"/>
          <a:ext cx="9075906" cy="48869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813480" y="6537394"/>
            <a:ext cx="2705838" cy="2645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 p&lt; 0.05; **= p&lt; 0.01; </a:t>
            </a:r>
            <a:r>
              <a:rPr lang="en-US" sz="1100" dirty="0"/>
              <a:t>*** = p&lt; 0.001 </a:t>
            </a:r>
          </a:p>
        </p:txBody>
      </p:sp>
      <p:sp>
        <p:nvSpPr>
          <p:cNvPr id="16" name="TextBox 15">
            <a:extLst>
              <a:ext uri="{FF2B5EF4-FFF2-40B4-BE49-F238E27FC236}">
                <a16:creationId xmlns:a16="http://schemas.microsoft.com/office/drawing/2014/main" id="{2B1C0AE8-55E2-42C3-97D6-6AD16794BE4F}"/>
              </a:ext>
            </a:extLst>
          </p:cNvPr>
          <p:cNvSpPr txBox="1"/>
          <p:nvPr/>
        </p:nvSpPr>
        <p:spPr>
          <a:xfrm>
            <a:off x="6542755" y="1465794"/>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n=1082</a:t>
            </a:r>
          </a:p>
        </p:txBody>
      </p:sp>
      <p:sp>
        <p:nvSpPr>
          <p:cNvPr id="17" name="TextBox 16">
            <a:extLst>
              <a:ext uri="{FF2B5EF4-FFF2-40B4-BE49-F238E27FC236}">
                <a16:creationId xmlns:a16="http://schemas.microsoft.com/office/drawing/2014/main" id="{8EEBA245-92F8-42B3-B17B-D72A7EE657B9}"/>
              </a:ext>
            </a:extLst>
          </p:cNvPr>
          <p:cNvSpPr txBox="1"/>
          <p:nvPr/>
        </p:nvSpPr>
        <p:spPr>
          <a:xfrm>
            <a:off x="5707278" y="1470268"/>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n=251</a:t>
            </a:r>
          </a:p>
        </p:txBody>
      </p:sp>
      <p:sp>
        <p:nvSpPr>
          <p:cNvPr id="18" name="TextBox 17">
            <a:extLst>
              <a:ext uri="{FF2B5EF4-FFF2-40B4-BE49-F238E27FC236}">
                <a16:creationId xmlns:a16="http://schemas.microsoft.com/office/drawing/2014/main" id="{42D31375-BF1F-465D-95ED-6F197990F808}"/>
              </a:ext>
            </a:extLst>
          </p:cNvPr>
          <p:cNvSpPr txBox="1"/>
          <p:nvPr/>
        </p:nvSpPr>
        <p:spPr>
          <a:xfrm>
            <a:off x="4947113" y="1474742"/>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n=43</a:t>
            </a:r>
          </a:p>
        </p:txBody>
      </p:sp>
      <p:sp>
        <p:nvSpPr>
          <p:cNvPr id="19" name="TextBox 18">
            <a:extLst>
              <a:ext uri="{FF2B5EF4-FFF2-40B4-BE49-F238E27FC236}">
                <a16:creationId xmlns:a16="http://schemas.microsoft.com/office/drawing/2014/main" id="{A4C281BC-3B6B-4FE5-B4A4-C90A29E1C1EC}"/>
              </a:ext>
            </a:extLst>
          </p:cNvPr>
          <p:cNvSpPr txBox="1"/>
          <p:nvPr/>
        </p:nvSpPr>
        <p:spPr>
          <a:xfrm>
            <a:off x="4111636" y="1477567"/>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n=484</a:t>
            </a:r>
          </a:p>
        </p:txBody>
      </p:sp>
      <p:sp>
        <p:nvSpPr>
          <p:cNvPr id="20" name="TextBox 19">
            <a:extLst>
              <a:ext uri="{FF2B5EF4-FFF2-40B4-BE49-F238E27FC236}">
                <a16:creationId xmlns:a16="http://schemas.microsoft.com/office/drawing/2014/main" id="{9E1A0CB7-AB81-420E-82E1-877CAB473088}"/>
              </a:ext>
            </a:extLst>
          </p:cNvPr>
          <p:cNvSpPr txBox="1"/>
          <p:nvPr/>
        </p:nvSpPr>
        <p:spPr>
          <a:xfrm>
            <a:off x="3335247" y="1465793"/>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n=24</a:t>
            </a:r>
          </a:p>
        </p:txBody>
      </p:sp>
      <p:sp>
        <p:nvSpPr>
          <p:cNvPr id="21" name="TextBox 20">
            <a:extLst>
              <a:ext uri="{FF2B5EF4-FFF2-40B4-BE49-F238E27FC236}">
                <a16:creationId xmlns:a16="http://schemas.microsoft.com/office/drawing/2014/main" id="{97A71C1D-BC3E-4677-BF29-8529897DC4A2}"/>
              </a:ext>
            </a:extLst>
          </p:cNvPr>
          <p:cNvSpPr txBox="1"/>
          <p:nvPr/>
        </p:nvSpPr>
        <p:spPr>
          <a:xfrm>
            <a:off x="2531932" y="1474740"/>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n=261</a:t>
            </a:r>
          </a:p>
        </p:txBody>
      </p:sp>
      <p:sp>
        <p:nvSpPr>
          <p:cNvPr id="22" name="TextBox 21">
            <a:extLst>
              <a:ext uri="{FF2B5EF4-FFF2-40B4-BE49-F238E27FC236}">
                <a16:creationId xmlns:a16="http://schemas.microsoft.com/office/drawing/2014/main" id="{32B66D73-B184-4D23-945E-4204B844FAC2}"/>
              </a:ext>
            </a:extLst>
          </p:cNvPr>
          <p:cNvSpPr txBox="1"/>
          <p:nvPr/>
        </p:nvSpPr>
        <p:spPr>
          <a:xfrm>
            <a:off x="1783752" y="1474740"/>
            <a:ext cx="7361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n=18</a:t>
            </a:r>
          </a:p>
        </p:txBody>
      </p:sp>
      <p:sp>
        <p:nvSpPr>
          <p:cNvPr id="3" name="Preparation 2"/>
          <p:cNvSpPr/>
          <p:nvPr/>
        </p:nvSpPr>
        <p:spPr>
          <a:xfrm>
            <a:off x="6755828" y="61222"/>
            <a:ext cx="2158958" cy="1416345"/>
          </a:xfrm>
          <a:prstGeom prst="flowChartPreparation">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solidFill>
                  <a:schemeClr val="bg1"/>
                </a:solidFill>
              </a:rPr>
              <a:t>8.7</a:t>
            </a:r>
            <a:r>
              <a:rPr lang="en-US" sz="2400" dirty="0">
                <a:solidFill>
                  <a:schemeClr val="bg1"/>
                </a:solidFill>
                <a:cs typeface="Times New Roman"/>
              </a:rPr>
              <a:t>±1.9</a:t>
            </a:r>
          </a:p>
          <a:p>
            <a:pPr algn="ctr"/>
            <a:r>
              <a:rPr lang="en-US" sz="2400" dirty="0">
                <a:solidFill>
                  <a:schemeClr val="bg1"/>
                </a:solidFill>
                <a:cs typeface="Times New Roman"/>
              </a:rPr>
              <a:t>/11</a:t>
            </a:r>
            <a:endParaRPr lang="en-US" sz="2400" dirty="0">
              <a:solidFill>
                <a:schemeClr val="bg1"/>
              </a:solidFill>
            </a:endParaRPr>
          </a:p>
        </p:txBody>
      </p:sp>
      <p:sp>
        <p:nvSpPr>
          <p:cNvPr id="25" name="TextBox 24"/>
          <p:cNvSpPr txBox="1"/>
          <p:nvPr/>
        </p:nvSpPr>
        <p:spPr>
          <a:xfrm>
            <a:off x="7793182" y="3906982"/>
            <a:ext cx="457199" cy="369332"/>
          </a:xfrm>
          <a:prstGeom prst="rect">
            <a:avLst/>
          </a:prstGeom>
          <a:noFill/>
        </p:spPr>
        <p:txBody>
          <a:bodyPr wrap="square" rtlCol="0">
            <a:spAutoFit/>
          </a:bodyPr>
          <a:lstStyle/>
          <a:p>
            <a:r>
              <a:rPr lang="en-US" dirty="0"/>
              <a:t>***</a:t>
            </a:r>
          </a:p>
        </p:txBody>
      </p:sp>
      <p:sp>
        <p:nvSpPr>
          <p:cNvPr id="26" name="TextBox 25"/>
          <p:cNvSpPr txBox="1"/>
          <p:nvPr/>
        </p:nvSpPr>
        <p:spPr>
          <a:xfrm>
            <a:off x="8146471" y="2999509"/>
            <a:ext cx="457199" cy="369332"/>
          </a:xfrm>
          <a:prstGeom prst="rect">
            <a:avLst/>
          </a:prstGeom>
          <a:noFill/>
        </p:spPr>
        <p:txBody>
          <a:bodyPr wrap="square" rtlCol="0">
            <a:spAutoFit/>
          </a:bodyPr>
          <a:lstStyle/>
          <a:p>
            <a:r>
              <a:rPr lang="en-US" dirty="0"/>
              <a:t>***</a:t>
            </a:r>
          </a:p>
        </p:txBody>
      </p:sp>
      <p:sp>
        <p:nvSpPr>
          <p:cNvPr id="27" name="TextBox 26"/>
          <p:cNvSpPr txBox="1"/>
          <p:nvPr/>
        </p:nvSpPr>
        <p:spPr>
          <a:xfrm>
            <a:off x="7889792" y="3295381"/>
            <a:ext cx="277459" cy="646331"/>
          </a:xfrm>
          <a:prstGeom prst="rect">
            <a:avLst/>
          </a:prstGeom>
          <a:noFill/>
        </p:spPr>
        <p:txBody>
          <a:bodyPr wrap="square" rtlCol="0">
            <a:spAutoFit/>
          </a:bodyPr>
          <a:lstStyle/>
          <a:p>
            <a:r>
              <a:rPr lang="en-CA"/>
              <a:t>ǂǂ</a:t>
            </a:r>
            <a:endParaRPr lang="en-US" dirty="0"/>
          </a:p>
        </p:txBody>
      </p:sp>
      <p:sp>
        <p:nvSpPr>
          <p:cNvPr id="28" name="TextBox 27"/>
          <p:cNvSpPr txBox="1"/>
          <p:nvPr/>
        </p:nvSpPr>
        <p:spPr>
          <a:xfrm>
            <a:off x="8471686" y="2949217"/>
            <a:ext cx="277459" cy="646331"/>
          </a:xfrm>
          <a:prstGeom prst="rect">
            <a:avLst/>
          </a:prstGeom>
          <a:noFill/>
        </p:spPr>
        <p:txBody>
          <a:bodyPr wrap="square" rtlCol="0">
            <a:spAutoFit/>
          </a:bodyPr>
          <a:lstStyle/>
          <a:p>
            <a:r>
              <a:rPr lang="en-CA"/>
              <a:t>ǂǂ</a:t>
            </a:r>
            <a:endParaRPr lang="en-US" dirty="0"/>
          </a:p>
        </p:txBody>
      </p:sp>
      <p:sp>
        <p:nvSpPr>
          <p:cNvPr id="32" name="Rectangle 31"/>
          <p:cNvSpPr/>
          <p:nvPr/>
        </p:nvSpPr>
        <p:spPr>
          <a:xfrm>
            <a:off x="5198717" y="2100499"/>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55693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Risk Factors Assessed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8518462"/>
              </p:ext>
            </p:extLst>
          </p:nvPr>
        </p:nvGraphicFramePr>
        <p:xfrm>
          <a:off x="685800" y="1309688"/>
          <a:ext cx="8159750" cy="55483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A6BFF13-31F8-4083-BA27-0C285DDA2EA3}"/>
              </a:ext>
            </a:extLst>
          </p:cNvPr>
          <p:cNvSpPr txBox="1"/>
          <p:nvPr/>
        </p:nvSpPr>
        <p:spPr>
          <a:xfrm>
            <a:off x="298450" y="2732964"/>
            <a:ext cx="503664" cy="523220"/>
          </a:xfrm>
          <a:prstGeom prst="rect">
            <a:avLst/>
          </a:prstGeom>
          <a:noFill/>
        </p:spPr>
        <p:txBody>
          <a:bodyPr wrap="none" rtlCol="0">
            <a:spAutoFit/>
          </a:bodyPr>
          <a:lstStyle/>
          <a:p>
            <a:r>
              <a:rPr lang="en-CA" sz="2800" dirty="0"/>
              <a:t>%</a:t>
            </a:r>
          </a:p>
        </p:txBody>
      </p:sp>
      <p:sp>
        <p:nvSpPr>
          <p:cNvPr id="7" name="TextBox 6">
            <a:extLst>
              <a:ext uri="{FF2B5EF4-FFF2-40B4-BE49-F238E27FC236}">
                <a16:creationId xmlns:a16="http://schemas.microsoft.com/office/drawing/2014/main" id="{32B66D73-B184-4D23-945E-4204B844FAC2}"/>
              </a:ext>
            </a:extLst>
          </p:cNvPr>
          <p:cNvSpPr txBox="1"/>
          <p:nvPr/>
        </p:nvSpPr>
        <p:spPr>
          <a:xfrm>
            <a:off x="1415654" y="1153598"/>
            <a:ext cx="7361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n=18</a:t>
            </a:r>
          </a:p>
        </p:txBody>
      </p:sp>
      <p:sp>
        <p:nvSpPr>
          <p:cNvPr id="8" name="TextBox 7">
            <a:extLst>
              <a:ext uri="{FF2B5EF4-FFF2-40B4-BE49-F238E27FC236}">
                <a16:creationId xmlns:a16="http://schemas.microsoft.com/office/drawing/2014/main" id="{97A71C1D-BC3E-4677-BF29-8529897DC4A2}"/>
              </a:ext>
            </a:extLst>
          </p:cNvPr>
          <p:cNvSpPr txBox="1"/>
          <p:nvPr/>
        </p:nvSpPr>
        <p:spPr>
          <a:xfrm>
            <a:off x="2307964" y="1133476"/>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n=261</a:t>
            </a:r>
          </a:p>
        </p:txBody>
      </p:sp>
      <p:sp>
        <p:nvSpPr>
          <p:cNvPr id="9" name="TextBox 8">
            <a:extLst>
              <a:ext uri="{FF2B5EF4-FFF2-40B4-BE49-F238E27FC236}">
                <a16:creationId xmlns:a16="http://schemas.microsoft.com/office/drawing/2014/main" id="{97A71C1D-BC3E-4677-BF29-8529897DC4A2}"/>
              </a:ext>
            </a:extLst>
          </p:cNvPr>
          <p:cNvSpPr txBox="1"/>
          <p:nvPr/>
        </p:nvSpPr>
        <p:spPr>
          <a:xfrm>
            <a:off x="3225054" y="1125022"/>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n=24</a:t>
            </a:r>
          </a:p>
        </p:txBody>
      </p:sp>
      <p:sp>
        <p:nvSpPr>
          <p:cNvPr id="10" name="TextBox 9">
            <a:extLst>
              <a:ext uri="{FF2B5EF4-FFF2-40B4-BE49-F238E27FC236}">
                <a16:creationId xmlns:a16="http://schemas.microsoft.com/office/drawing/2014/main" id="{97A71C1D-BC3E-4677-BF29-8529897DC4A2}"/>
              </a:ext>
            </a:extLst>
          </p:cNvPr>
          <p:cNvSpPr txBox="1"/>
          <p:nvPr/>
        </p:nvSpPr>
        <p:spPr>
          <a:xfrm>
            <a:off x="4297232" y="1125022"/>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n=484</a:t>
            </a:r>
          </a:p>
        </p:txBody>
      </p:sp>
      <p:sp>
        <p:nvSpPr>
          <p:cNvPr id="11" name="TextBox 10">
            <a:extLst>
              <a:ext uri="{FF2B5EF4-FFF2-40B4-BE49-F238E27FC236}">
                <a16:creationId xmlns:a16="http://schemas.microsoft.com/office/drawing/2014/main" id="{97A71C1D-BC3E-4677-BF29-8529897DC4A2}"/>
              </a:ext>
            </a:extLst>
          </p:cNvPr>
          <p:cNvSpPr txBox="1"/>
          <p:nvPr/>
        </p:nvSpPr>
        <p:spPr>
          <a:xfrm>
            <a:off x="5313232" y="1125022"/>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n=43</a:t>
            </a:r>
          </a:p>
        </p:txBody>
      </p:sp>
      <p:sp>
        <p:nvSpPr>
          <p:cNvPr id="12" name="TextBox 11">
            <a:extLst>
              <a:ext uri="{FF2B5EF4-FFF2-40B4-BE49-F238E27FC236}">
                <a16:creationId xmlns:a16="http://schemas.microsoft.com/office/drawing/2014/main" id="{97A71C1D-BC3E-4677-BF29-8529897DC4A2}"/>
              </a:ext>
            </a:extLst>
          </p:cNvPr>
          <p:cNvSpPr txBox="1"/>
          <p:nvPr/>
        </p:nvSpPr>
        <p:spPr>
          <a:xfrm>
            <a:off x="6267676" y="1125022"/>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n=251</a:t>
            </a:r>
          </a:p>
        </p:txBody>
      </p:sp>
      <p:sp>
        <p:nvSpPr>
          <p:cNvPr id="13" name="TextBox 12">
            <a:extLst>
              <a:ext uri="{FF2B5EF4-FFF2-40B4-BE49-F238E27FC236}">
                <a16:creationId xmlns:a16="http://schemas.microsoft.com/office/drawing/2014/main" id="{97A71C1D-BC3E-4677-BF29-8529897DC4A2}"/>
              </a:ext>
            </a:extLst>
          </p:cNvPr>
          <p:cNvSpPr txBox="1"/>
          <p:nvPr/>
        </p:nvSpPr>
        <p:spPr>
          <a:xfrm>
            <a:off x="7307132" y="1133476"/>
            <a:ext cx="136696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n=1082</a:t>
            </a:r>
          </a:p>
        </p:txBody>
      </p:sp>
    </p:spTree>
    <p:extLst>
      <p:ext uri="{BB962C8B-B14F-4D97-AF65-F5344CB8AC3E}">
        <p14:creationId xmlns:p14="http://schemas.microsoft.com/office/powerpoint/2010/main" val="252443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7FB6-B041-410A-BBB6-2F6D7FBFA910}"/>
              </a:ext>
            </a:extLst>
          </p:cNvPr>
          <p:cNvSpPr>
            <a:spLocks noGrp="1"/>
          </p:cNvSpPr>
          <p:nvPr>
            <p:ph type="title"/>
          </p:nvPr>
        </p:nvSpPr>
        <p:spPr/>
        <p:txBody>
          <a:bodyPr/>
          <a:lstStyle/>
          <a:p>
            <a:r>
              <a:rPr lang="en-US" sz="3200" b="1" dirty="0">
                <a:solidFill>
                  <a:schemeClr val="tx1"/>
                </a:solidFill>
              </a:rPr>
              <a:t>Median Cost to Deliver to 1 Patient </a:t>
            </a:r>
          </a:p>
        </p:txBody>
      </p:sp>
      <p:graphicFrame>
        <p:nvGraphicFramePr>
          <p:cNvPr id="4" name="Content Placeholder 3">
            <a:extLst>
              <a:ext uri="{FF2B5EF4-FFF2-40B4-BE49-F238E27FC236}">
                <a16:creationId xmlns:a16="http://schemas.microsoft.com/office/drawing/2014/main" id="{DCE749F7-F804-4FA4-A62C-29A0AA709641}"/>
              </a:ext>
            </a:extLst>
          </p:cNvPr>
          <p:cNvGraphicFramePr>
            <a:graphicFrameLocks noGrp="1"/>
          </p:cNvGraphicFramePr>
          <p:nvPr>
            <p:ph idx="1"/>
            <p:extLst/>
          </p:nvPr>
        </p:nvGraphicFramePr>
        <p:xfrm>
          <a:off x="685800" y="1309688"/>
          <a:ext cx="8159750" cy="5120640"/>
        </p:xfrm>
        <a:graphic>
          <a:graphicData uri="http://schemas.openxmlformats.org/drawingml/2006/table">
            <a:tbl>
              <a:tblPr firstRow="1" bandRow="1">
                <a:tableStyleId>{5C22544A-7EE6-4342-B048-85BDC9FD1C3A}</a:tableStyleId>
              </a:tblPr>
              <a:tblGrid>
                <a:gridCol w="5765104">
                  <a:extLst>
                    <a:ext uri="{9D8B030D-6E8A-4147-A177-3AD203B41FA5}">
                      <a16:colId xmlns:a16="http://schemas.microsoft.com/office/drawing/2014/main" val="1232132565"/>
                    </a:ext>
                  </a:extLst>
                </a:gridCol>
                <a:gridCol w="2394646">
                  <a:extLst>
                    <a:ext uri="{9D8B030D-6E8A-4147-A177-3AD203B41FA5}">
                      <a16:colId xmlns:a16="http://schemas.microsoft.com/office/drawing/2014/main" val="1502303962"/>
                    </a:ext>
                  </a:extLst>
                </a:gridCol>
              </a:tblGrid>
              <a:tr h="370840">
                <a:tc>
                  <a:txBody>
                    <a:bodyPr/>
                    <a:lstStyle/>
                    <a:p>
                      <a:r>
                        <a:rPr lang="en-US" sz="3200" dirty="0"/>
                        <a:t>WHO Region</a:t>
                      </a:r>
                    </a:p>
                  </a:txBody>
                  <a:tcPr/>
                </a:tc>
                <a:tc>
                  <a:txBody>
                    <a:bodyPr/>
                    <a:lstStyle/>
                    <a:p>
                      <a:pPr algn="ctr"/>
                      <a:r>
                        <a:rPr lang="en-US" sz="3200" dirty="0"/>
                        <a:t>$USD</a:t>
                      </a:r>
                    </a:p>
                    <a:p>
                      <a:pPr algn="ctr"/>
                      <a:r>
                        <a:rPr lang="en-US" sz="3200" dirty="0"/>
                        <a:t>2016 PPP</a:t>
                      </a:r>
                    </a:p>
                  </a:txBody>
                  <a:tcPr/>
                </a:tc>
                <a:extLst>
                  <a:ext uri="{0D108BD9-81ED-4DB2-BD59-A6C34878D82A}">
                    <a16:rowId xmlns:a16="http://schemas.microsoft.com/office/drawing/2014/main" val="160462392"/>
                  </a:ext>
                </a:extLst>
              </a:tr>
              <a:tr h="370840">
                <a:tc>
                  <a:txBody>
                    <a:bodyPr/>
                    <a:lstStyle/>
                    <a:p>
                      <a:r>
                        <a:rPr lang="en-US" sz="3200" dirty="0"/>
                        <a:t>Africa</a:t>
                      </a:r>
                    </a:p>
                  </a:txBody>
                  <a:tcPr/>
                </a:tc>
                <a:tc>
                  <a:txBody>
                    <a:bodyPr/>
                    <a:lstStyle/>
                    <a:p>
                      <a:pPr algn="ctr"/>
                      <a:r>
                        <a:rPr lang="en-US" sz="3200"/>
                        <a:t>1598.30</a:t>
                      </a:r>
                      <a:endParaRPr lang="en-US" sz="3200" dirty="0"/>
                    </a:p>
                  </a:txBody>
                  <a:tcPr/>
                </a:tc>
                <a:extLst>
                  <a:ext uri="{0D108BD9-81ED-4DB2-BD59-A6C34878D82A}">
                    <a16:rowId xmlns:a16="http://schemas.microsoft.com/office/drawing/2014/main" val="1512696958"/>
                  </a:ext>
                </a:extLst>
              </a:tr>
              <a:tr h="370840">
                <a:tc>
                  <a:txBody>
                    <a:bodyPr/>
                    <a:lstStyle/>
                    <a:p>
                      <a:r>
                        <a:rPr lang="en-US" sz="3200" dirty="0"/>
                        <a:t>Americas </a:t>
                      </a:r>
                    </a:p>
                  </a:txBody>
                  <a:tcPr/>
                </a:tc>
                <a:tc>
                  <a:txBody>
                    <a:bodyPr/>
                    <a:lstStyle/>
                    <a:p>
                      <a:pPr algn="ctr"/>
                      <a:r>
                        <a:rPr lang="en-US" sz="3200" dirty="0"/>
                        <a:t>731.48</a:t>
                      </a:r>
                    </a:p>
                  </a:txBody>
                  <a:tcPr/>
                </a:tc>
                <a:extLst>
                  <a:ext uri="{0D108BD9-81ED-4DB2-BD59-A6C34878D82A}">
                    <a16:rowId xmlns:a16="http://schemas.microsoft.com/office/drawing/2014/main" val="10002"/>
                  </a:ext>
                </a:extLst>
              </a:tr>
              <a:tr h="370840">
                <a:tc>
                  <a:txBody>
                    <a:bodyPr/>
                    <a:lstStyle/>
                    <a:p>
                      <a:r>
                        <a:rPr lang="en-US" sz="3200" b="0" dirty="0"/>
                        <a:t>Eastern </a:t>
                      </a:r>
                      <a:r>
                        <a:rPr lang="en-US" sz="3200" b="0" kern="1200" dirty="0">
                          <a:solidFill>
                            <a:schemeClr val="dk1"/>
                          </a:solidFill>
                          <a:effectLst/>
                          <a:latin typeface="+mn-lt"/>
                          <a:ea typeface="+mn-ea"/>
                          <a:cs typeface="+mn-cs"/>
                        </a:rPr>
                        <a:t>Mediterranean </a:t>
                      </a:r>
                      <a:endParaRPr lang="en-US" sz="3200" b="0" dirty="0"/>
                    </a:p>
                  </a:txBody>
                  <a:tcPr/>
                </a:tc>
                <a:tc>
                  <a:txBody>
                    <a:bodyPr/>
                    <a:lstStyle/>
                    <a:p>
                      <a:pPr algn="ctr"/>
                      <a:r>
                        <a:rPr lang="en-US" sz="3200" dirty="0"/>
                        <a:t>803.90</a:t>
                      </a:r>
                    </a:p>
                  </a:txBody>
                  <a:tcPr/>
                </a:tc>
                <a:extLst>
                  <a:ext uri="{0D108BD9-81ED-4DB2-BD59-A6C34878D82A}">
                    <a16:rowId xmlns:a16="http://schemas.microsoft.com/office/drawing/2014/main" val="10003"/>
                  </a:ext>
                </a:extLst>
              </a:tr>
              <a:tr h="370840">
                <a:tc>
                  <a:txBody>
                    <a:bodyPr/>
                    <a:lstStyle/>
                    <a:p>
                      <a:r>
                        <a:rPr lang="en-US" sz="3200" dirty="0"/>
                        <a:t>Europe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1554.35</a:t>
                      </a:r>
                    </a:p>
                  </a:txBody>
                  <a:tcPr/>
                </a:tc>
                <a:extLst>
                  <a:ext uri="{0D108BD9-81ED-4DB2-BD59-A6C34878D82A}">
                    <a16:rowId xmlns:a16="http://schemas.microsoft.com/office/drawing/2014/main" val="2236446201"/>
                  </a:ext>
                </a:extLst>
              </a:tr>
              <a:tr h="370840">
                <a:tc>
                  <a:txBody>
                    <a:bodyPr/>
                    <a:lstStyle/>
                    <a:p>
                      <a:r>
                        <a:rPr lang="en-US" sz="3200" dirty="0"/>
                        <a:t>South-East Asia</a:t>
                      </a:r>
                    </a:p>
                  </a:txBody>
                  <a:tcPr/>
                </a:tc>
                <a:tc>
                  <a:txBody>
                    <a:bodyPr/>
                    <a:lstStyle/>
                    <a:p>
                      <a:pPr algn="ctr"/>
                      <a:r>
                        <a:rPr lang="en-US" sz="3200" dirty="0"/>
                        <a:t>284.79</a:t>
                      </a:r>
                    </a:p>
                  </a:txBody>
                  <a:tcPr/>
                </a:tc>
                <a:extLst>
                  <a:ext uri="{0D108BD9-81ED-4DB2-BD59-A6C34878D82A}">
                    <a16:rowId xmlns:a16="http://schemas.microsoft.com/office/drawing/2014/main" val="2434273116"/>
                  </a:ext>
                </a:extLst>
              </a:tr>
              <a:tr h="370840">
                <a:tc>
                  <a:txBody>
                    <a:bodyPr/>
                    <a:lstStyle/>
                    <a:p>
                      <a:r>
                        <a:rPr lang="en-US" sz="3200" dirty="0"/>
                        <a:t>Western Pacific</a:t>
                      </a:r>
                    </a:p>
                  </a:txBody>
                  <a:tcPr/>
                </a:tc>
                <a:tc>
                  <a:txBody>
                    <a:bodyPr/>
                    <a:lstStyle/>
                    <a:p>
                      <a:pPr algn="ctr"/>
                      <a:r>
                        <a:rPr lang="en-US" sz="3200" dirty="0"/>
                        <a:t>526.04</a:t>
                      </a:r>
                    </a:p>
                  </a:txBody>
                  <a:tcPr/>
                </a:tc>
                <a:extLst>
                  <a:ext uri="{0D108BD9-81ED-4DB2-BD59-A6C34878D82A}">
                    <a16:rowId xmlns:a16="http://schemas.microsoft.com/office/drawing/2014/main" val="3272583212"/>
                  </a:ext>
                </a:extLst>
              </a:tr>
              <a:tr h="370840">
                <a:tc>
                  <a:txBody>
                    <a:bodyPr/>
                    <a:lstStyle/>
                    <a:p>
                      <a:r>
                        <a:rPr lang="en-US" sz="3200" dirty="0"/>
                        <a:t>Global</a:t>
                      </a:r>
                    </a:p>
                  </a:txBody>
                  <a:tcPr/>
                </a:tc>
                <a:tc>
                  <a:txBody>
                    <a:bodyPr/>
                    <a:lstStyle/>
                    <a:p>
                      <a:pPr algn="ctr"/>
                      <a:r>
                        <a:rPr lang="en-US" sz="3200" dirty="0"/>
                        <a:t>945.90</a:t>
                      </a:r>
                    </a:p>
                  </a:txBody>
                  <a:tcPr/>
                </a:tc>
                <a:extLst>
                  <a:ext uri="{0D108BD9-81ED-4DB2-BD59-A6C34878D82A}">
                    <a16:rowId xmlns:a16="http://schemas.microsoft.com/office/drawing/2014/main" val="4028753785"/>
                  </a:ext>
                </a:extLst>
              </a:tr>
            </a:tbl>
          </a:graphicData>
        </a:graphic>
      </p:graphicFrame>
    </p:spTree>
    <p:extLst>
      <p:ext uri="{BB962C8B-B14F-4D97-AF65-F5344CB8AC3E}">
        <p14:creationId xmlns:p14="http://schemas.microsoft.com/office/powerpoint/2010/main" val="111129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solidFill>
                  <a:schemeClr val="tx1"/>
                </a:solidFill>
              </a:rPr>
              <a:t>Who Pays for CR by WHO Region</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aphicFrame>
        <p:nvGraphicFramePr>
          <p:cNvPr id="9" name="Content Placeholder 3"/>
          <p:cNvGraphicFramePr>
            <a:graphicFrameLocks noGrp="1"/>
          </p:cNvGraphicFramePr>
          <p:nvPr>
            <p:ph sz="half" idx="2"/>
            <p:extLst/>
          </p:nvPr>
        </p:nvGraphicFramePr>
        <p:xfrm>
          <a:off x="194553" y="1650459"/>
          <a:ext cx="849224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2B66D73-B184-4D23-945E-4204B844FAC2}"/>
              </a:ext>
            </a:extLst>
          </p:cNvPr>
          <p:cNvSpPr txBox="1"/>
          <p:nvPr/>
        </p:nvSpPr>
        <p:spPr>
          <a:xfrm>
            <a:off x="1626357" y="1417638"/>
            <a:ext cx="818866" cy="369332"/>
          </a:xfrm>
          <a:prstGeom prst="rect">
            <a:avLst/>
          </a:prstGeom>
          <a:noFill/>
        </p:spPr>
        <p:txBody>
          <a:bodyPr wrap="square" rtlCol="0">
            <a:spAutoFit/>
          </a:bodyPr>
          <a:lstStyle/>
          <a:p>
            <a:r>
              <a:rPr lang="en-US" dirty="0"/>
              <a:t>n=18</a:t>
            </a:r>
          </a:p>
        </p:txBody>
      </p:sp>
      <p:sp>
        <p:nvSpPr>
          <p:cNvPr id="10" name="TextBox 9">
            <a:extLst>
              <a:ext uri="{FF2B5EF4-FFF2-40B4-BE49-F238E27FC236}">
                <a16:creationId xmlns:a16="http://schemas.microsoft.com/office/drawing/2014/main" id="{97A71C1D-BC3E-4677-BF29-8529897DC4A2}"/>
              </a:ext>
            </a:extLst>
          </p:cNvPr>
          <p:cNvSpPr txBox="1"/>
          <p:nvPr/>
        </p:nvSpPr>
        <p:spPr>
          <a:xfrm>
            <a:off x="2349689" y="1422824"/>
            <a:ext cx="1048603" cy="369332"/>
          </a:xfrm>
          <a:prstGeom prst="rect">
            <a:avLst/>
          </a:prstGeom>
          <a:noFill/>
        </p:spPr>
        <p:txBody>
          <a:bodyPr wrap="square" rtlCol="0">
            <a:spAutoFit/>
          </a:bodyPr>
          <a:lstStyle/>
          <a:p>
            <a:r>
              <a:rPr lang="en-US" dirty="0"/>
              <a:t>n=261</a:t>
            </a:r>
          </a:p>
        </p:txBody>
      </p:sp>
      <p:sp>
        <p:nvSpPr>
          <p:cNvPr id="11" name="TextBox 10">
            <a:extLst>
              <a:ext uri="{FF2B5EF4-FFF2-40B4-BE49-F238E27FC236}">
                <a16:creationId xmlns:a16="http://schemas.microsoft.com/office/drawing/2014/main" id="{9E1A0CB7-AB81-420E-82E1-877CAB473088}"/>
              </a:ext>
            </a:extLst>
          </p:cNvPr>
          <p:cNvSpPr txBox="1"/>
          <p:nvPr/>
        </p:nvSpPr>
        <p:spPr>
          <a:xfrm>
            <a:off x="3256392" y="1417638"/>
            <a:ext cx="1048603" cy="369332"/>
          </a:xfrm>
          <a:prstGeom prst="rect">
            <a:avLst/>
          </a:prstGeom>
          <a:noFill/>
        </p:spPr>
        <p:txBody>
          <a:bodyPr wrap="square" rtlCol="0">
            <a:spAutoFit/>
          </a:bodyPr>
          <a:lstStyle/>
          <a:p>
            <a:r>
              <a:rPr lang="en-US" dirty="0"/>
              <a:t>n=24</a:t>
            </a:r>
          </a:p>
        </p:txBody>
      </p:sp>
      <p:sp>
        <p:nvSpPr>
          <p:cNvPr id="4" name="TextBox 3">
            <a:extLst>
              <a:ext uri="{FF2B5EF4-FFF2-40B4-BE49-F238E27FC236}">
                <a16:creationId xmlns:a16="http://schemas.microsoft.com/office/drawing/2014/main" id="{A42413C6-3E8C-4BD0-AD69-846ED3E34C53}"/>
              </a:ext>
            </a:extLst>
          </p:cNvPr>
          <p:cNvSpPr txBox="1"/>
          <p:nvPr/>
        </p:nvSpPr>
        <p:spPr>
          <a:xfrm>
            <a:off x="5027529" y="2457450"/>
            <a:ext cx="3345788" cy="646331"/>
          </a:xfrm>
          <a:prstGeom prst="rect">
            <a:avLst/>
          </a:prstGeom>
          <a:solidFill>
            <a:schemeClr val="bg1"/>
          </a:solidFill>
        </p:spPr>
        <p:txBody>
          <a:bodyPr wrap="none" rtlCol="0">
            <a:spAutoFit/>
          </a:bodyPr>
          <a:lstStyle/>
          <a:p>
            <a:r>
              <a:rPr lang="en-US" dirty="0"/>
              <a:t>60% of countries patients pay </a:t>
            </a:r>
          </a:p>
          <a:p>
            <a:r>
              <a:rPr lang="en-US" dirty="0"/>
              <a:t>mean=$626USD PPP/program</a:t>
            </a:r>
          </a:p>
        </p:txBody>
      </p:sp>
      <p:sp>
        <p:nvSpPr>
          <p:cNvPr id="12" name="TextBox 11">
            <a:extLst>
              <a:ext uri="{FF2B5EF4-FFF2-40B4-BE49-F238E27FC236}">
                <a16:creationId xmlns:a16="http://schemas.microsoft.com/office/drawing/2014/main" id="{A4C281BC-3B6B-4FE5-B4A4-C90A29E1C1EC}"/>
              </a:ext>
            </a:extLst>
          </p:cNvPr>
          <p:cNvSpPr txBox="1"/>
          <p:nvPr/>
        </p:nvSpPr>
        <p:spPr>
          <a:xfrm>
            <a:off x="4040873" y="1384017"/>
            <a:ext cx="1048603" cy="369332"/>
          </a:xfrm>
          <a:prstGeom prst="rect">
            <a:avLst/>
          </a:prstGeom>
          <a:noFill/>
        </p:spPr>
        <p:txBody>
          <a:bodyPr wrap="square" rtlCol="0">
            <a:spAutoFit/>
          </a:bodyPr>
          <a:lstStyle/>
          <a:p>
            <a:r>
              <a:rPr lang="en-US" dirty="0"/>
              <a:t>n=484</a:t>
            </a:r>
          </a:p>
        </p:txBody>
      </p:sp>
      <p:sp>
        <p:nvSpPr>
          <p:cNvPr id="13" name="TextBox 12">
            <a:extLst>
              <a:ext uri="{FF2B5EF4-FFF2-40B4-BE49-F238E27FC236}">
                <a16:creationId xmlns:a16="http://schemas.microsoft.com/office/drawing/2014/main" id="{42D31375-BF1F-465D-95ED-6F197990F808}"/>
              </a:ext>
            </a:extLst>
          </p:cNvPr>
          <p:cNvSpPr txBox="1"/>
          <p:nvPr/>
        </p:nvSpPr>
        <p:spPr>
          <a:xfrm>
            <a:off x="4919411" y="1401982"/>
            <a:ext cx="1048603" cy="369332"/>
          </a:xfrm>
          <a:prstGeom prst="rect">
            <a:avLst/>
          </a:prstGeom>
          <a:noFill/>
        </p:spPr>
        <p:txBody>
          <a:bodyPr wrap="square" rtlCol="0">
            <a:spAutoFit/>
          </a:bodyPr>
          <a:lstStyle/>
          <a:p>
            <a:r>
              <a:rPr lang="en-US" dirty="0"/>
              <a:t>n=43</a:t>
            </a:r>
          </a:p>
        </p:txBody>
      </p:sp>
      <p:sp>
        <p:nvSpPr>
          <p:cNvPr id="14" name="TextBox 13">
            <a:extLst>
              <a:ext uri="{FF2B5EF4-FFF2-40B4-BE49-F238E27FC236}">
                <a16:creationId xmlns:a16="http://schemas.microsoft.com/office/drawing/2014/main" id="{8EEBA245-92F8-42B3-B17B-D72A7EE657B9}"/>
              </a:ext>
            </a:extLst>
          </p:cNvPr>
          <p:cNvSpPr txBox="1"/>
          <p:nvPr/>
        </p:nvSpPr>
        <p:spPr>
          <a:xfrm>
            <a:off x="5553428" y="1418432"/>
            <a:ext cx="1048603" cy="369332"/>
          </a:xfrm>
          <a:prstGeom prst="rect">
            <a:avLst/>
          </a:prstGeom>
          <a:noFill/>
        </p:spPr>
        <p:txBody>
          <a:bodyPr wrap="square" rtlCol="0">
            <a:spAutoFit/>
          </a:bodyPr>
          <a:lstStyle/>
          <a:p>
            <a:r>
              <a:rPr lang="en-US" dirty="0"/>
              <a:t>n=251</a:t>
            </a:r>
          </a:p>
        </p:txBody>
      </p:sp>
      <p:sp>
        <p:nvSpPr>
          <p:cNvPr id="15" name="TextBox 14">
            <a:extLst>
              <a:ext uri="{FF2B5EF4-FFF2-40B4-BE49-F238E27FC236}">
                <a16:creationId xmlns:a16="http://schemas.microsoft.com/office/drawing/2014/main" id="{2B1C0AE8-55E2-42C3-97D6-6AD16794BE4F}"/>
              </a:ext>
            </a:extLst>
          </p:cNvPr>
          <p:cNvSpPr txBox="1"/>
          <p:nvPr/>
        </p:nvSpPr>
        <p:spPr>
          <a:xfrm>
            <a:off x="6446673" y="1383149"/>
            <a:ext cx="1048603" cy="369332"/>
          </a:xfrm>
          <a:prstGeom prst="rect">
            <a:avLst/>
          </a:prstGeom>
          <a:noFill/>
        </p:spPr>
        <p:txBody>
          <a:bodyPr wrap="square" rtlCol="0">
            <a:spAutoFit/>
          </a:bodyPr>
          <a:lstStyle/>
          <a:p>
            <a:r>
              <a:rPr lang="en-US" dirty="0"/>
              <a:t>n=1082</a:t>
            </a:r>
          </a:p>
        </p:txBody>
      </p:sp>
      <p:sp>
        <p:nvSpPr>
          <p:cNvPr id="16" name="TextBox 15">
            <a:extLst>
              <a:ext uri="{FF2B5EF4-FFF2-40B4-BE49-F238E27FC236}">
                <a16:creationId xmlns:a16="http://schemas.microsoft.com/office/drawing/2014/main" id="{A29D4E5A-E5CD-4169-BA6B-C328436D6014}"/>
              </a:ext>
            </a:extLst>
          </p:cNvPr>
          <p:cNvSpPr txBox="1"/>
          <p:nvPr/>
        </p:nvSpPr>
        <p:spPr>
          <a:xfrm>
            <a:off x="2331181" y="6066993"/>
            <a:ext cx="832279" cy="369332"/>
          </a:xfrm>
          <a:prstGeom prst="rect">
            <a:avLst/>
          </a:prstGeom>
          <a:solidFill>
            <a:schemeClr val="bg1"/>
          </a:solidFill>
        </p:spPr>
        <p:txBody>
          <a:bodyPr wrap="none" rtlCol="0">
            <a:spAutoFit/>
          </a:bodyPr>
          <a:lstStyle/>
          <a:p>
            <a:r>
              <a:rPr lang="en-US" dirty="0"/>
              <a:t>n=592</a:t>
            </a:r>
          </a:p>
        </p:txBody>
      </p:sp>
      <p:sp>
        <p:nvSpPr>
          <p:cNvPr id="17" name="TextBox 16">
            <a:extLst>
              <a:ext uri="{FF2B5EF4-FFF2-40B4-BE49-F238E27FC236}">
                <a16:creationId xmlns:a16="http://schemas.microsoft.com/office/drawing/2014/main" id="{990112AA-7301-4C8F-89E3-28DA239BEE2F}"/>
              </a:ext>
            </a:extLst>
          </p:cNvPr>
          <p:cNvSpPr txBox="1"/>
          <p:nvPr/>
        </p:nvSpPr>
        <p:spPr>
          <a:xfrm>
            <a:off x="4352460" y="6055368"/>
            <a:ext cx="832279" cy="369332"/>
          </a:xfrm>
          <a:prstGeom prst="rect">
            <a:avLst/>
          </a:prstGeom>
          <a:noFill/>
        </p:spPr>
        <p:txBody>
          <a:bodyPr wrap="none" rtlCol="0">
            <a:spAutoFit/>
          </a:bodyPr>
          <a:lstStyle/>
          <a:p>
            <a:r>
              <a:rPr lang="en-US" dirty="0"/>
              <a:t>n=268</a:t>
            </a:r>
          </a:p>
        </p:txBody>
      </p:sp>
      <p:sp>
        <p:nvSpPr>
          <p:cNvPr id="18" name="TextBox 17">
            <a:extLst>
              <a:ext uri="{FF2B5EF4-FFF2-40B4-BE49-F238E27FC236}">
                <a16:creationId xmlns:a16="http://schemas.microsoft.com/office/drawing/2014/main" id="{F854EFCA-E964-4E59-B48F-411E0521F5DC}"/>
              </a:ext>
            </a:extLst>
          </p:cNvPr>
          <p:cNvSpPr txBox="1"/>
          <p:nvPr/>
        </p:nvSpPr>
        <p:spPr>
          <a:xfrm>
            <a:off x="7000998" y="6115895"/>
            <a:ext cx="832279" cy="369332"/>
          </a:xfrm>
          <a:prstGeom prst="rect">
            <a:avLst/>
          </a:prstGeom>
          <a:solidFill>
            <a:schemeClr val="bg1"/>
          </a:solidFill>
        </p:spPr>
        <p:txBody>
          <a:bodyPr wrap="none" rtlCol="0">
            <a:spAutoFit/>
          </a:bodyPr>
          <a:lstStyle/>
          <a:p>
            <a:r>
              <a:rPr lang="en-US" dirty="0"/>
              <a:t>n=202</a:t>
            </a:r>
          </a:p>
        </p:txBody>
      </p:sp>
      <p:sp>
        <p:nvSpPr>
          <p:cNvPr id="19" name="TextBox 18">
            <a:extLst>
              <a:ext uri="{FF2B5EF4-FFF2-40B4-BE49-F238E27FC236}">
                <a16:creationId xmlns:a16="http://schemas.microsoft.com/office/drawing/2014/main" id="{6731280D-6A7A-41FB-BD43-300F76E44213}"/>
              </a:ext>
            </a:extLst>
          </p:cNvPr>
          <p:cNvSpPr txBox="1"/>
          <p:nvPr/>
        </p:nvSpPr>
        <p:spPr>
          <a:xfrm>
            <a:off x="0" y="6404057"/>
            <a:ext cx="3608680" cy="369332"/>
          </a:xfrm>
          <a:prstGeom prst="rect">
            <a:avLst/>
          </a:prstGeom>
          <a:solidFill>
            <a:schemeClr val="bg1"/>
          </a:solidFill>
        </p:spPr>
        <p:txBody>
          <a:bodyPr wrap="none" rtlCol="0">
            <a:spAutoFit/>
          </a:bodyPr>
          <a:lstStyle/>
          <a:p>
            <a:r>
              <a:rPr lang="en-CA" dirty="0"/>
              <a:t>Moghei … Grace; IJC 2019; v276</a:t>
            </a:r>
          </a:p>
        </p:txBody>
      </p:sp>
    </p:spTree>
    <p:extLst>
      <p:ext uri="{BB962C8B-B14F-4D97-AF65-F5344CB8AC3E}">
        <p14:creationId xmlns:p14="http://schemas.microsoft.com/office/powerpoint/2010/main" val="8801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a:solidFill>
                  <a:schemeClr val="tx1"/>
                </a:solidFill>
              </a:rPr>
              <a:t>Non-Clinical Delivery Settings</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097740" y="3495364"/>
            <a:ext cx="950259" cy="646331"/>
          </a:xfrm>
          <a:prstGeom prst="rect">
            <a:avLst/>
          </a:prstGeom>
          <a:noFill/>
          <a:ln>
            <a:noFill/>
          </a:ln>
        </p:spPr>
        <p:txBody>
          <a:bodyPr wrap="square" rtlCol="0">
            <a:spAutoFit/>
          </a:bodyPr>
          <a:lstStyle/>
          <a:p>
            <a:pPr algn="ctr"/>
            <a:r>
              <a:rPr lang="en-US" b="1" dirty="0">
                <a:solidFill>
                  <a:schemeClr val="bg1"/>
                </a:solidFill>
              </a:rPr>
              <a:t>HIC</a:t>
            </a:r>
          </a:p>
          <a:p>
            <a:pPr algn="ctr"/>
            <a:r>
              <a:rPr lang="en-US" b="1" dirty="0">
                <a:solidFill>
                  <a:schemeClr val="bg1"/>
                </a:solidFill>
              </a:rPr>
              <a:t>35.4%</a:t>
            </a:r>
          </a:p>
        </p:txBody>
      </p:sp>
      <p:graphicFrame>
        <p:nvGraphicFramePr>
          <p:cNvPr id="11" name="Content Placeholder 3"/>
          <p:cNvGraphicFramePr>
            <a:graphicFrameLocks noGrp="1"/>
          </p:cNvGraphicFramePr>
          <p:nvPr>
            <p:ph idx="1"/>
            <p:extLst/>
          </p:nvPr>
        </p:nvGraphicFramePr>
        <p:xfrm>
          <a:off x="126460" y="1309688"/>
          <a:ext cx="8719090" cy="48576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B1C0AE8-55E2-42C3-97D6-6AD16794BE4F}"/>
              </a:ext>
            </a:extLst>
          </p:cNvPr>
          <p:cNvSpPr txBox="1"/>
          <p:nvPr/>
        </p:nvSpPr>
        <p:spPr>
          <a:xfrm>
            <a:off x="6526702" y="1339666"/>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n=1082</a:t>
            </a:r>
          </a:p>
        </p:txBody>
      </p:sp>
      <p:sp>
        <p:nvSpPr>
          <p:cNvPr id="10" name="TextBox 9">
            <a:extLst>
              <a:ext uri="{FF2B5EF4-FFF2-40B4-BE49-F238E27FC236}">
                <a16:creationId xmlns:a16="http://schemas.microsoft.com/office/drawing/2014/main" id="{8EEBA245-92F8-42B3-B17B-D72A7EE657B9}"/>
              </a:ext>
            </a:extLst>
          </p:cNvPr>
          <p:cNvSpPr txBox="1"/>
          <p:nvPr/>
        </p:nvSpPr>
        <p:spPr>
          <a:xfrm>
            <a:off x="5729984" y="1339666"/>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n=251</a:t>
            </a:r>
          </a:p>
        </p:txBody>
      </p:sp>
      <p:sp>
        <p:nvSpPr>
          <p:cNvPr id="12" name="TextBox 11">
            <a:extLst>
              <a:ext uri="{FF2B5EF4-FFF2-40B4-BE49-F238E27FC236}">
                <a16:creationId xmlns:a16="http://schemas.microsoft.com/office/drawing/2014/main" id="{42D31375-BF1F-465D-95ED-6F197990F808}"/>
              </a:ext>
            </a:extLst>
          </p:cNvPr>
          <p:cNvSpPr txBox="1"/>
          <p:nvPr/>
        </p:nvSpPr>
        <p:spPr>
          <a:xfrm>
            <a:off x="5079700" y="1364552"/>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n=43</a:t>
            </a:r>
          </a:p>
        </p:txBody>
      </p:sp>
      <p:sp>
        <p:nvSpPr>
          <p:cNvPr id="13" name="TextBox 12">
            <a:extLst>
              <a:ext uri="{FF2B5EF4-FFF2-40B4-BE49-F238E27FC236}">
                <a16:creationId xmlns:a16="http://schemas.microsoft.com/office/drawing/2014/main" id="{A4C281BC-3B6B-4FE5-B4A4-C90A29E1C1EC}"/>
              </a:ext>
            </a:extLst>
          </p:cNvPr>
          <p:cNvSpPr txBox="1"/>
          <p:nvPr/>
        </p:nvSpPr>
        <p:spPr>
          <a:xfrm>
            <a:off x="4157020" y="1364552"/>
            <a:ext cx="1048643"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n=484</a:t>
            </a:r>
          </a:p>
        </p:txBody>
      </p:sp>
      <p:sp>
        <p:nvSpPr>
          <p:cNvPr id="14" name="TextBox 13">
            <a:extLst>
              <a:ext uri="{FF2B5EF4-FFF2-40B4-BE49-F238E27FC236}">
                <a16:creationId xmlns:a16="http://schemas.microsoft.com/office/drawing/2014/main" id="{9E1A0CB7-AB81-420E-82E1-877CAB473088}"/>
              </a:ext>
            </a:extLst>
          </p:cNvPr>
          <p:cNvSpPr txBox="1"/>
          <p:nvPr/>
        </p:nvSpPr>
        <p:spPr>
          <a:xfrm>
            <a:off x="3342832" y="1359650"/>
            <a:ext cx="1048550" cy="369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n=24</a:t>
            </a:r>
          </a:p>
        </p:txBody>
      </p:sp>
      <p:sp>
        <p:nvSpPr>
          <p:cNvPr id="15" name="TextBox 14">
            <a:extLst>
              <a:ext uri="{FF2B5EF4-FFF2-40B4-BE49-F238E27FC236}">
                <a16:creationId xmlns:a16="http://schemas.microsoft.com/office/drawing/2014/main" id="{97A71C1D-BC3E-4677-BF29-8529897DC4A2}"/>
              </a:ext>
            </a:extLst>
          </p:cNvPr>
          <p:cNvSpPr txBox="1"/>
          <p:nvPr/>
        </p:nvSpPr>
        <p:spPr>
          <a:xfrm>
            <a:off x="2551612" y="1364552"/>
            <a:ext cx="91709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n=261</a:t>
            </a:r>
          </a:p>
        </p:txBody>
      </p:sp>
      <p:sp>
        <p:nvSpPr>
          <p:cNvPr id="16" name="TextBox 15">
            <a:extLst>
              <a:ext uri="{FF2B5EF4-FFF2-40B4-BE49-F238E27FC236}">
                <a16:creationId xmlns:a16="http://schemas.microsoft.com/office/drawing/2014/main" id="{32B66D73-B184-4D23-945E-4204B844FAC2}"/>
              </a:ext>
            </a:extLst>
          </p:cNvPr>
          <p:cNvSpPr txBox="1"/>
          <p:nvPr/>
        </p:nvSpPr>
        <p:spPr>
          <a:xfrm>
            <a:off x="1792355" y="1359650"/>
            <a:ext cx="7361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n=18</a:t>
            </a:r>
          </a:p>
        </p:txBody>
      </p:sp>
      <p:sp>
        <p:nvSpPr>
          <p:cNvPr id="3" name="TextBox 2">
            <a:extLst>
              <a:ext uri="{FF2B5EF4-FFF2-40B4-BE49-F238E27FC236}">
                <a16:creationId xmlns:a16="http://schemas.microsoft.com/office/drawing/2014/main" id="{6780F355-AB33-42E8-81FC-AF67DDAD5C5B}"/>
              </a:ext>
            </a:extLst>
          </p:cNvPr>
          <p:cNvSpPr txBox="1"/>
          <p:nvPr/>
        </p:nvSpPr>
        <p:spPr>
          <a:xfrm>
            <a:off x="973394" y="6459794"/>
            <a:ext cx="4083169" cy="369332"/>
          </a:xfrm>
          <a:prstGeom prst="rect">
            <a:avLst/>
          </a:prstGeom>
          <a:noFill/>
        </p:spPr>
        <p:txBody>
          <a:bodyPr wrap="none" rtlCol="0">
            <a:spAutoFit/>
          </a:bodyPr>
          <a:lstStyle/>
          <a:p>
            <a:r>
              <a:rPr lang="en-CA" dirty="0"/>
              <a:t>Ghisi… Grace; J Clin Med 2018; v7(9)</a:t>
            </a:r>
          </a:p>
        </p:txBody>
      </p:sp>
    </p:spTree>
    <p:extLst>
      <p:ext uri="{BB962C8B-B14F-4D97-AF65-F5344CB8AC3E}">
        <p14:creationId xmlns:p14="http://schemas.microsoft.com/office/powerpoint/2010/main" val="63712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103189"/>
            <a:ext cx="8159218" cy="1034288"/>
          </a:xfrm>
        </p:spPr>
        <p:txBody>
          <a:bodyPr anchor="ctr"/>
          <a:lstStyle/>
          <a:p>
            <a:r>
              <a:rPr lang="en-US" sz="3200" b="1">
                <a:solidFill>
                  <a:schemeClr val="tx1"/>
                </a:solidFill>
              </a:rPr>
              <a:t>Limitations</a:t>
            </a:r>
            <a:endParaRPr lang="en-US" sz="3200" b="1" dirty="0">
              <a:solidFill>
                <a:schemeClr val="tx1"/>
              </a:solidFill>
            </a:endParaRPr>
          </a:p>
        </p:txBody>
      </p:sp>
      <p:sp>
        <p:nvSpPr>
          <p:cNvPr id="3" name="Content Placeholder 2"/>
          <p:cNvSpPr>
            <a:spLocks noGrp="1"/>
          </p:cNvSpPr>
          <p:nvPr>
            <p:ph idx="1"/>
          </p:nvPr>
        </p:nvSpPr>
        <p:spPr>
          <a:xfrm>
            <a:off x="535940" y="1314450"/>
            <a:ext cx="8458446" cy="4348924"/>
          </a:xfrm>
        </p:spPr>
        <p:txBody>
          <a:bodyPr/>
          <a:lstStyle/>
          <a:p>
            <a:pPr marL="514350" indent="-514350">
              <a:buFont typeface="+mj-lt"/>
              <a:buAutoNum type="arabicPeriod"/>
            </a:pPr>
            <a:r>
              <a:rPr lang="en-US" dirty="0">
                <a:solidFill>
                  <a:schemeClr val="tx1"/>
                </a:solidFill>
              </a:rPr>
              <a:t>Density estimates</a:t>
            </a:r>
          </a:p>
          <a:p>
            <a:pPr marL="514350" indent="-514350">
              <a:buFont typeface="+mj-lt"/>
              <a:buAutoNum type="arabicPeriod"/>
            </a:pPr>
            <a:r>
              <a:rPr lang="en-US" dirty="0">
                <a:solidFill>
                  <a:schemeClr val="tx1"/>
                </a:solidFill>
              </a:rPr>
              <a:t>Generalizability: </a:t>
            </a:r>
          </a:p>
          <a:p>
            <a:pPr marL="971550" lvl="1" indent="-514350">
              <a:buFont typeface="+mj-lt"/>
              <a:buAutoNum type="alphaLcPeriod"/>
            </a:pPr>
            <a:r>
              <a:rPr lang="en-US" sz="2400" dirty="0">
                <a:solidFill>
                  <a:schemeClr val="tx1"/>
                </a:solidFill>
              </a:rPr>
              <a:t>Low program response rate</a:t>
            </a:r>
          </a:p>
          <a:p>
            <a:pPr marL="971550" lvl="1" indent="-514350">
              <a:buFont typeface="+mj-lt"/>
              <a:buAutoNum type="alphaLcPeriod"/>
            </a:pPr>
            <a:r>
              <a:rPr lang="en-US" sz="2400" dirty="0">
                <a:solidFill>
                  <a:schemeClr val="tx1"/>
                </a:solidFill>
              </a:rPr>
              <a:t>Ascertainment and selection bias</a:t>
            </a:r>
          </a:p>
          <a:p>
            <a:pPr lvl="2"/>
            <a:r>
              <a:rPr lang="en-US" sz="2400" dirty="0">
                <a:solidFill>
                  <a:schemeClr val="tx1"/>
                </a:solidFill>
              </a:rPr>
              <a:t>Higher quality programs responding?</a:t>
            </a:r>
          </a:p>
          <a:p>
            <a:pPr marL="514350" indent="-514350">
              <a:buFont typeface="+mj-lt"/>
              <a:buAutoNum type="arabicPeriod"/>
            </a:pPr>
            <a:r>
              <a:rPr lang="en-US" dirty="0">
                <a:solidFill>
                  <a:schemeClr val="tx1"/>
                </a:solidFill>
              </a:rPr>
              <a:t>Self-report measures (not validated against delivery)</a:t>
            </a:r>
          </a:p>
          <a:p>
            <a:pPr marL="971550" lvl="1" indent="-514350">
              <a:buFont typeface="+mj-lt"/>
              <a:buAutoNum type="alphaLcPeriod"/>
            </a:pPr>
            <a:r>
              <a:rPr lang="en-US" dirty="0">
                <a:solidFill>
                  <a:schemeClr val="tx1"/>
                </a:solidFill>
              </a:rPr>
              <a:t>Socially-desirable responding, therefore findings may reflect higher quality than reality</a:t>
            </a:r>
          </a:p>
          <a:p>
            <a:pPr marL="514350" indent="-514350">
              <a:buFont typeface="+mj-lt"/>
              <a:buAutoNum type="arabicPeriod"/>
            </a:pPr>
            <a:r>
              <a:rPr lang="en-US" dirty="0">
                <a:solidFill>
                  <a:schemeClr val="tx1"/>
                </a:solidFill>
              </a:rPr>
              <a:t>Delivery costs: rough estimates</a:t>
            </a:r>
          </a:p>
          <a:p>
            <a:pPr marL="971550" lvl="1" indent="-514350">
              <a:buFont typeface="+mj-lt"/>
              <a:buAutoNum type="alphaLcPeriod"/>
            </a:pPr>
            <a:endParaRPr lang="en-US" dirty="0">
              <a:solidFill>
                <a:schemeClr val="tx1"/>
              </a:solidFill>
            </a:endParaRPr>
          </a:p>
          <a:p>
            <a:pPr marL="971550" lvl="1" indent="-514350">
              <a:buFont typeface="+mj-lt"/>
              <a:buAutoNum type="alphaLcPeriod"/>
            </a:pPr>
            <a:endParaRPr lang="en-US" dirty="0">
              <a:solidFill>
                <a:schemeClr val="tx1"/>
              </a:solidFill>
            </a:endParaRPr>
          </a:p>
          <a:p>
            <a:pPr marL="514350" indent="-514350">
              <a:buFont typeface="+mj-lt"/>
              <a:buAutoNum type="arabicPeriod"/>
            </a:pPr>
            <a:endParaRPr lang="en-US" sz="2800" dirty="0">
              <a:solidFill>
                <a:schemeClr val="tx1"/>
              </a:solidFill>
            </a:endParaRP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439" y="6166675"/>
            <a:ext cx="1994173" cy="577025"/>
          </a:xfrm>
          <a:prstGeom prst="rect">
            <a:avLst/>
          </a:prstGeom>
        </p:spPr>
      </p:pic>
    </p:spTree>
    <p:extLst>
      <p:ext uri="{BB962C8B-B14F-4D97-AF65-F5344CB8AC3E}">
        <p14:creationId xmlns:p14="http://schemas.microsoft.com/office/powerpoint/2010/main" val="2394710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Discussion</a:t>
            </a:r>
          </a:p>
        </p:txBody>
      </p:sp>
      <p:sp>
        <p:nvSpPr>
          <p:cNvPr id="3" name="Content Placeholder 2"/>
          <p:cNvSpPr>
            <a:spLocks noGrp="1"/>
          </p:cNvSpPr>
          <p:nvPr>
            <p:ph idx="1"/>
          </p:nvPr>
        </p:nvSpPr>
        <p:spPr>
          <a:xfrm>
            <a:off x="685554" y="1491424"/>
            <a:ext cx="8458446" cy="5095601"/>
          </a:xfrm>
          <a:solidFill>
            <a:schemeClr val="bg1"/>
          </a:solidFill>
        </p:spPr>
        <p:txBody>
          <a:bodyPr/>
          <a:lstStyle/>
          <a:p>
            <a:pPr marL="514350" indent="-514350">
              <a:buAutoNum type="arabicPeriod"/>
            </a:pPr>
            <a:r>
              <a:rPr lang="en-US" sz="2800" dirty="0">
                <a:solidFill>
                  <a:schemeClr val="tx1"/>
                </a:solidFill>
              </a:rPr>
              <a:t>Despite overwhelming evidence of the clinical and economic benefit of CR, only half of countries have it available. </a:t>
            </a:r>
          </a:p>
          <a:p>
            <a:pPr lvl="1"/>
            <a:r>
              <a:rPr lang="en-US" sz="2600" dirty="0">
                <a:solidFill>
                  <a:schemeClr val="tx1"/>
                </a:solidFill>
              </a:rPr>
              <a:t>Of these 1/3 have only 1; and ½ have ≤5 programs</a:t>
            </a:r>
          </a:p>
          <a:p>
            <a:pPr lvl="1"/>
            <a:r>
              <a:rPr lang="en-US" sz="2600" dirty="0">
                <a:solidFill>
                  <a:schemeClr val="tx1"/>
                </a:solidFill>
              </a:rPr>
              <a:t># spots needed globally - LMICs</a:t>
            </a:r>
          </a:p>
          <a:p>
            <a:r>
              <a:rPr lang="en-US" sz="2800" dirty="0">
                <a:solidFill>
                  <a:schemeClr val="tx1"/>
                </a:solidFill>
              </a:rPr>
              <a:t>SCALE UP: alternative settings (exploit IT, community spaces &amp; primary care) </a:t>
            </a:r>
          </a:p>
          <a:p>
            <a:r>
              <a:rPr lang="en-US" sz="2800" dirty="0">
                <a:solidFill>
                  <a:schemeClr val="tx1"/>
                </a:solidFill>
              </a:rPr>
              <a:t>Public funding?</a:t>
            </a:r>
          </a:p>
          <a:p>
            <a:r>
              <a:rPr lang="en-US" sz="2800" dirty="0">
                <a:solidFill>
                  <a:schemeClr val="tx1"/>
                </a:solidFill>
              </a:rPr>
              <a:t>Health human resources – providers to refer and to deliver CR</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5389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Discussion</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 name="Content Placeholder 2"/>
          <p:cNvSpPr>
            <a:spLocks noGrp="1"/>
          </p:cNvSpPr>
          <p:nvPr>
            <p:ph idx="1"/>
          </p:nvPr>
        </p:nvSpPr>
        <p:spPr>
          <a:xfrm>
            <a:off x="535940" y="1491424"/>
            <a:ext cx="8159218" cy="4082066"/>
          </a:xfrm>
          <a:solidFill>
            <a:schemeClr val="bg1"/>
          </a:solidFill>
        </p:spPr>
        <p:txBody>
          <a:bodyPr/>
          <a:lstStyle/>
          <a:p>
            <a:pPr marL="0" indent="0">
              <a:buNone/>
            </a:pPr>
            <a:r>
              <a:rPr lang="en-US" sz="2600" dirty="0">
                <a:solidFill>
                  <a:schemeClr val="tx1"/>
                </a:solidFill>
              </a:rPr>
              <a:t>2. Where available, the nature of services delivered is generally of high quality, but there is significant regional variation</a:t>
            </a:r>
          </a:p>
          <a:p>
            <a:pPr lvl="1"/>
            <a:r>
              <a:rPr lang="en-US" sz="2600" dirty="0">
                <a:solidFill>
                  <a:schemeClr val="tx1"/>
                </a:solidFill>
              </a:rPr>
              <a:t>e.g., accepted indications consistent w guidelines</a:t>
            </a:r>
          </a:p>
          <a:p>
            <a:pPr lvl="1"/>
            <a:r>
              <a:rPr lang="en-US" sz="2600" dirty="0">
                <a:solidFill>
                  <a:schemeClr val="tx1"/>
                </a:solidFill>
              </a:rPr>
              <a:t># staff consistent (~6), but composition varies</a:t>
            </a:r>
          </a:p>
          <a:p>
            <a:pPr lvl="2"/>
            <a:r>
              <a:rPr lang="en-US" sz="2400" dirty="0">
                <a:solidFill>
                  <a:schemeClr val="tx1"/>
                </a:solidFill>
              </a:rPr>
              <a:t>Most led by MD </a:t>
            </a:r>
          </a:p>
          <a:p>
            <a:pPr lvl="1"/>
            <a:r>
              <a:rPr lang="en-US" sz="2600" dirty="0">
                <a:solidFill>
                  <a:schemeClr val="tx1"/>
                </a:solidFill>
              </a:rPr>
              <a:t>Core components: ~9/11  </a:t>
            </a:r>
          </a:p>
          <a:p>
            <a:pPr lvl="2"/>
            <a:r>
              <a:rPr lang="en-US" sz="2600" dirty="0">
                <a:solidFill>
                  <a:schemeClr val="tx1"/>
                </a:solidFill>
              </a:rPr>
              <a:t>need more smoking cessation, psychosocial and R2W</a:t>
            </a:r>
          </a:p>
          <a:p>
            <a:pPr lvl="1"/>
            <a:r>
              <a:rPr lang="en-US" sz="2600" dirty="0">
                <a:solidFill>
                  <a:schemeClr val="tx1"/>
                </a:solidFill>
              </a:rPr>
              <a:t>Dose (~22 sessions): varies</a:t>
            </a:r>
          </a:p>
          <a:p>
            <a:endParaRPr lang="en-US" dirty="0">
              <a:solidFill>
                <a:schemeClr val="tx1"/>
              </a:solidFill>
            </a:endParaRPr>
          </a:p>
        </p:txBody>
      </p:sp>
    </p:spTree>
    <p:extLst>
      <p:ext uri="{BB962C8B-B14F-4D97-AF65-F5344CB8AC3E}">
        <p14:creationId xmlns:p14="http://schemas.microsoft.com/office/powerpoint/2010/main" val="65355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3665" y="701161"/>
            <a:ext cx="900018" cy="56939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7" y="794543"/>
            <a:ext cx="1958169" cy="761865"/>
          </a:xfrm>
          <a:prstGeom prst="rect">
            <a:avLst/>
          </a:prstGeom>
        </p:spPr>
      </p:pic>
      <p:pic>
        <p:nvPicPr>
          <p:cNvPr id="19458" name="Picture 38"/>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17248" y="1624013"/>
            <a:ext cx="7173913"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805894" y="224492"/>
            <a:ext cx="4850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dirty="0">
                <a:solidFill>
                  <a:srgbClr val="000000"/>
                </a:solidFill>
              </a:rPr>
              <a:t>34 Associations of the</a:t>
            </a:r>
          </a:p>
        </p:txBody>
      </p:sp>
      <p:cxnSp>
        <p:nvCxnSpPr>
          <p:cNvPr id="9" name="Straight Arrow Connector 8"/>
          <p:cNvCxnSpPr>
            <a:endCxn id="19472" idx="1"/>
          </p:cNvCxnSpPr>
          <p:nvPr/>
        </p:nvCxnSpPr>
        <p:spPr>
          <a:xfrm>
            <a:off x="1090493" y="2001620"/>
            <a:ext cx="1787645" cy="1244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9461" name="Picture 9"/>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8493" y="183334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a:stCxn id="66" idx="2"/>
            <a:endCxn id="19473" idx="0"/>
          </p:cNvCxnSpPr>
          <p:nvPr/>
        </p:nvCxnSpPr>
        <p:spPr>
          <a:xfrm>
            <a:off x="2666361" y="1549626"/>
            <a:ext cx="106208" cy="140629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9464" name="Picture 41"/>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6705600" y="3314700"/>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2"/>
          <p:cNvPicPr>
            <a:picLocks noChangeAspect="1"/>
          </p:cNvPicPr>
          <p:nvPr/>
        </p:nvPicPr>
        <p:blipFill>
          <a:blip r:embed="rId9" cstate="email">
            <a:extLst>
              <a:ext uri="{28A0092B-C50C-407E-A947-70E740481C1C}">
                <a14:useLocalDpi xmlns:a14="http://schemas.microsoft.com/office/drawing/2010/main" val="0"/>
              </a:ext>
            </a:extLst>
          </a:blip>
          <a:srcRect l="4617" t="3781" b="3487"/>
          <a:stretch>
            <a:fillRect/>
          </a:stretch>
        </p:blipFill>
        <p:spPr bwMode="auto">
          <a:xfrm>
            <a:off x="2971800" y="3475038"/>
            <a:ext cx="93663"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3"/>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6002338" y="3733800"/>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44"/>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5562600" y="3429000"/>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45"/>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5468938" y="3641725"/>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46"/>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402138" y="2895600"/>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47"/>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495800" y="2971800"/>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48"/>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7391400" y="4784725"/>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49"/>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2878138" y="3200400"/>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50"/>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2725738" y="2955925"/>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55"/>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26535" y="1150710"/>
            <a:ext cx="838337" cy="32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flipH="1" flipV="1">
            <a:off x="7483475" y="4830763"/>
            <a:ext cx="707916" cy="1189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9476" name="Picture 60"/>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234253" y="4784724"/>
            <a:ext cx="717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Straight Arrow Connector 62"/>
          <p:cNvCxnSpPr/>
          <p:nvPr/>
        </p:nvCxnSpPr>
        <p:spPr>
          <a:xfrm flipH="1" flipV="1">
            <a:off x="7943851" y="5232400"/>
            <a:ext cx="289140" cy="330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9481" name="Picture 73"/>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295459" y="1196974"/>
            <a:ext cx="6111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Arrow Connector 74"/>
          <p:cNvCxnSpPr>
            <a:stCxn id="19457" idx="1"/>
            <a:endCxn id="19468" idx="3"/>
          </p:cNvCxnSpPr>
          <p:nvPr/>
        </p:nvCxnSpPr>
        <p:spPr>
          <a:xfrm flipH="1">
            <a:off x="5562600" y="1768536"/>
            <a:ext cx="2731978" cy="191922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9486" name="Picture 83"/>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331309" y="2543377"/>
            <a:ext cx="790575" cy="41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85"/>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2954338" y="3717925"/>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88"/>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60363" y="3962400"/>
            <a:ext cx="4873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94"/>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90228" y="2414472"/>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99"/>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3705225" y="4432300"/>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104"/>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033920" y="5693411"/>
            <a:ext cx="1197158" cy="32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1"/>
          <p:cNvPicPr>
            <a:picLocks noChangeAspect="1"/>
          </p:cNvPicPr>
          <p:nvPr/>
        </p:nvPicPr>
        <p:blipFill rotWithShape="1">
          <a:blip r:embed="rId17" cstate="email">
            <a:extLst>
              <a:ext uri="{28A0092B-C50C-407E-A947-70E740481C1C}">
                <a14:useLocalDpi xmlns:a14="http://schemas.microsoft.com/office/drawing/2010/main" val="0"/>
              </a:ext>
            </a:extLst>
          </a:blip>
          <a:srcRect l="7725" b="8146"/>
          <a:stretch/>
        </p:blipFill>
        <p:spPr bwMode="auto">
          <a:xfrm>
            <a:off x="8094562" y="2013774"/>
            <a:ext cx="616999" cy="61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2"/>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1800" y="5210811"/>
            <a:ext cx="12525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5540845" y="91470"/>
            <a:ext cx="2347809" cy="850820"/>
          </a:xfrm>
          <a:prstGeom prst="rect">
            <a:avLst/>
          </a:prstGeom>
        </p:spPr>
      </p:pic>
      <p:pic>
        <p:nvPicPr>
          <p:cNvPr id="46" name="Picture 48"/>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7830344" y="5184774"/>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8161628" y="5607316"/>
            <a:ext cx="945514" cy="218196"/>
          </a:xfrm>
          <a:prstGeom prst="rect">
            <a:avLst/>
          </a:prstGeom>
        </p:spPr>
      </p:pic>
      <p:pic>
        <p:nvPicPr>
          <p:cNvPr id="51" name="Picture 43"/>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3236913" y="4739481"/>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5844794" y="1142106"/>
            <a:ext cx="809180" cy="475014"/>
          </a:xfrm>
          <a:prstGeom prst="rect">
            <a:avLst/>
          </a:prstGeom>
        </p:spPr>
      </p:pic>
      <p:pic>
        <p:nvPicPr>
          <p:cNvPr id="69" name="Picture 44"/>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5210732" y="2803525"/>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47"/>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668997" y="4009072"/>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60127" y="4663480"/>
            <a:ext cx="989806" cy="426640"/>
          </a:xfrm>
          <a:prstGeom prst="rect">
            <a:avLst/>
          </a:prstGeom>
        </p:spPr>
      </p:pic>
      <p:pic>
        <p:nvPicPr>
          <p:cNvPr id="84" name="Picture 43"/>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3342482" y="3824289"/>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59"/>
          <p:cNvGrpSpPr/>
          <p:nvPr/>
        </p:nvGrpSpPr>
        <p:grpSpPr>
          <a:xfrm>
            <a:off x="7090359" y="5906265"/>
            <a:ext cx="1933208" cy="790095"/>
            <a:chOff x="7336043" y="5906266"/>
            <a:chExt cx="1687523" cy="738664"/>
          </a:xfrm>
        </p:grpSpPr>
        <p:sp>
          <p:nvSpPr>
            <p:cNvPr id="61" name="TextBox 60"/>
            <p:cNvSpPr txBox="1"/>
            <p:nvPr/>
          </p:nvSpPr>
          <p:spPr>
            <a:xfrm>
              <a:off x="7336043" y="5906266"/>
              <a:ext cx="1548607" cy="369332"/>
            </a:xfrm>
            <a:prstGeom prst="rect">
              <a:avLst/>
            </a:prstGeom>
            <a:solidFill>
              <a:schemeClr val="bg1"/>
            </a:solidFill>
          </p:spPr>
          <p:txBody>
            <a:bodyPr wrap="square" rtlCol="0">
              <a:spAutoFit/>
            </a:bodyPr>
            <a:lstStyle/>
            <a:p>
              <a:endParaRPr lang="en-US" dirty="0"/>
            </a:p>
          </p:txBody>
        </p:sp>
        <p:sp>
          <p:nvSpPr>
            <p:cNvPr id="62" name="TextBox 61"/>
            <p:cNvSpPr txBox="1"/>
            <p:nvPr/>
          </p:nvSpPr>
          <p:spPr>
            <a:xfrm>
              <a:off x="7474959" y="6275598"/>
              <a:ext cx="1548607" cy="369332"/>
            </a:xfrm>
            <a:prstGeom prst="rect">
              <a:avLst/>
            </a:prstGeom>
            <a:solidFill>
              <a:schemeClr val="bg1"/>
            </a:solidFill>
          </p:spPr>
          <p:txBody>
            <a:bodyPr wrap="square" rtlCol="0">
              <a:spAutoFit/>
            </a:bodyPr>
            <a:lstStyle/>
            <a:p>
              <a:endParaRPr lang="en-US" dirty="0"/>
            </a:p>
          </p:txBody>
        </p:sp>
      </p:grpSp>
      <p:pic>
        <p:nvPicPr>
          <p:cNvPr id="64" name="Picture 63"/>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133810" y="5936091"/>
            <a:ext cx="760535" cy="735184"/>
          </a:xfrm>
          <a:prstGeom prst="rect">
            <a:avLst/>
          </a:prstGeom>
        </p:spPr>
      </p:pic>
      <p:pic>
        <p:nvPicPr>
          <p:cNvPr id="66" name="Picture 65"/>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2044135" y="1150710"/>
            <a:ext cx="1244452" cy="398916"/>
          </a:xfrm>
          <a:prstGeom prst="rect">
            <a:avLst/>
          </a:prstGeom>
        </p:spPr>
      </p:pic>
      <p:pic>
        <p:nvPicPr>
          <p:cNvPr id="10" name="Picture 9"/>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4629548" y="5945887"/>
            <a:ext cx="1311661" cy="514377"/>
          </a:xfrm>
          <a:prstGeom prst="rect">
            <a:avLst/>
          </a:prstGeom>
        </p:spPr>
      </p:pic>
      <p:pic>
        <p:nvPicPr>
          <p:cNvPr id="4" name="Picture 3"/>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1049933" y="5875076"/>
            <a:ext cx="832591" cy="836613"/>
          </a:xfrm>
          <a:prstGeom prst="rect">
            <a:avLst/>
          </a:prstGeom>
        </p:spPr>
      </p:pic>
      <p:pic>
        <p:nvPicPr>
          <p:cNvPr id="73" name="Picture 43"/>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6755877" y="4101464"/>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83821" y="3154536"/>
            <a:ext cx="883820" cy="609428"/>
          </a:xfrm>
          <a:prstGeom prst="rect">
            <a:avLst/>
          </a:prstGeom>
        </p:spPr>
      </p:pic>
      <p:pic>
        <p:nvPicPr>
          <p:cNvPr id="79" name="Picture 42"/>
          <p:cNvPicPr>
            <a:picLocks noChangeAspect="1"/>
          </p:cNvPicPr>
          <p:nvPr/>
        </p:nvPicPr>
        <p:blipFill>
          <a:blip r:embed="rId28" cstate="email">
            <a:extLst>
              <a:ext uri="{28A0092B-C50C-407E-A947-70E740481C1C}">
                <a14:useLocalDpi xmlns:a14="http://schemas.microsoft.com/office/drawing/2010/main" val="0"/>
              </a:ext>
            </a:extLst>
          </a:blip>
          <a:srcRect l="4617" t="3781" b="3487"/>
          <a:stretch>
            <a:fillRect/>
          </a:stretch>
        </p:blipFill>
        <p:spPr bwMode="auto">
          <a:xfrm>
            <a:off x="2617937" y="3698591"/>
            <a:ext cx="107802" cy="10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Arrow Connector 79"/>
          <p:cNvCxnSpPr>
            <a:endCxn id="79" idx="1"/>
          </p:cNvCxnSpPr>
          <p:nvPr/>
        </p:nvCxnSpPr>
        <p:spPr>
          <a:xfrm>
            <a:off x="942931" y="3321735"/>
            <a:ext cx="1675006" cy="4289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4910520" y="1171716"/>
            <a:ext cx="808646" cy="40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7"/>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5014448" y="4738687"/>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44"/>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629548" y="3066198"/>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Arrow Connector 86"/>
          <p:cNvCxnSpPr>
            <a:stCxn id="19481" idx="2"/>
          </p:cNvCxnSpPr>
          <p:nvPr/>
        </p:nvCxnSpPr>
        <p:spPr>
          <a:xfrm>
            <a:off x="3601053" y="1503362"/>
            <a:ext cx="740478" cy="139879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1026" idx="2"/>
            <a:endCxn id="81" idx="0"/>
          </p:cNvCxnSpPr>
          <p:nvPr/>
        </p:nvCxnSpPr>
        <p:spPr>
          <a:xfrm flipH="1">
            <a:off x="4676380" y="1575533"/>
            <a:ext cx="638463" cy="149066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stCxn id="19474" idx="2"/>
            <a:endCxn id="19470" idx="0"/>
          </p:cNvCxnSpPr>
          <p:nvPr/>
        </p:nvCxnSpPr>
        <p:spPr>
          <a:xfrm>
            <a:off x="4445704" y="1478755"/>
            <a:ext cx="96928" cy="149304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3" name="Straight Arrow Connector 92"/>
          <p:cNvCxnSpPr>
            <a:stCxn id="21" idx="2"/>
            <a:endCxn id="69" idx="0"/>
          </p:cNvCxnSpPr>
          <p:nvPr/>
        </p:nvCxnSpPr>
        <p:spPr>
          <a:xfrm flipH="1">
            <a:off x="5257564" y="1617120"/>
            <a:ext cx="991820" cy="118640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a:cxnSpLocks/>
            <a:endCxn id="19467" idx="0"/>
          </p:cNvCxnSpPr>
          <p:nvPr/>
        </p:nvCxnSpPr>
        <p:spPr>
          <a:xfrm flipH="1">
            <a:off x="5609432" y="1393659"/>
            <a:ext cx="2860284" cy="203534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8" name="Straight Arrow Connector 97"/>
          <p:cNvCxnSpPr>
            <a:stCxn id="19490" idx="3"/>
            <a:endCxn id="19465" idx="1"/>
          </p:cNvCxnSpPr>
          <p:nvPr/>
        </p:nvCxnSpPr>
        <p:spPr>
          <a:xfrm>
            <a:off x="837928" y="2566872"/>
            <a:ext cx="2133872" cy="95341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1" name="Straight Arrow Connector 100"/>
          <p:cNvCxnSpPr>
            <a:stCxn id="19488" idx="3"/>
          </p:cNvCxnSpPr>
          <p:nvPr/>
        </p:nvCxnSpPr>
        <p:spPr>
          <a:xfrm flipV="1">
            <a:off x="847725" y="3810000"/>
            <a:ext cx="2124075" cy="35321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4" name="Straight Arrow Connector 103"/>
          <p:cNvCxnSpPr>
            <a:endCxn id="84" idx="1"/>
          </p:cNvCxnSpPr>
          <p:nvPr/>
        </p:nvCxnSpPr>
        <p:spPr>
          <a:xfrm flipV="1">
            <a:off x="1049933" y="3870327"/>
            <a:ext cx="2292549" cy="96122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8" name="Straight Arrow Connector 107"/>
          <p:cNvCxnSpPr>
            <a:endCxn id="51" idx="1"/>
          </p:cNvCxnSpPr>
          <p:nvPr/>
        </p:nvCxnSpPr>
        <p:spPr>
          <a:xfrm flipV="1">
            <a:off x="1254338" y="4785519"/>
            <a:ext cx="1982575" cy="66659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8" name="Straight Arrow Connector 117"/>
          <p:cNvCxnSpPr/>
          <p:nvPr/>
        </p:nvCxnSpPr>
        <p:spPr>
          <a:xfrm flipV="1">
            <a:off x="2819400" y="4580318"/>
            <a:ext cx="784296" cy="108070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2" name="Straight Arrow Connector 121"/>
          <p:cNvCxnSpPr>
            <a:stCxn id="30" idx="0"/>
            <a:endCxn id="74" idx="2"/>
          </p:cNvCxnSpPr>
          <p:nvPr/>
        </p:nvCxnSpPr>
        <p:spPr>
          <a:xfrm flipV="1">
            <a:off x="3815931" y="4101147"/>
            <a:ext cx="899898" cy="17268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5" name="Straight Arrow Connector 124"/>
          <p:cNvCxnSpPr>
            <a:stCxn id="10" idx="0"/>
            <a:endCxn id="77" idx="2"/>
          </p:cNvCxnSpPr>
          <p:nvPr/>
        </p:nvCxnSpPr>
        <p:spPr>
          <a:xfrm flipH="1" flipV="1">
            <a:off x="5061280" y="4830762"/>
            <a:ext cx="224099" cy="111512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8" name="Straight Arrow Connector 127"/>
          <p:cNvCxnSpPr>
            <a:stCxn id="5" idx="1"/>
            <a:endCxn id="73" idx="3"/>
          </p:cNvCxnSpPr>
          <p:nvPr/>
        </p:nvCxnSpPr>
        <p:spPr>
          <a:xfrm flipH="1" flipV="1">
            <a:off x="6849539" y="4147502"/>
            <a:ext cx="1374307" cy="31013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5" name="Straight Arrow Connector 134"/>
          <p:cNvCxnSpPr>
            <a:stCxn id="19486" idx="1"/>
            <a:endCxn id="19466" idx="3"/>
          </p:cNvCxnSpPr>
          <p:nvPr/>
        </p:nvCxnSpPr>
        <p:spPr>
          <a:xfrm flipH="1">
            <a:off x="6096000" y="2749651"/>
            <a:ext cx="2235309" cy="10301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8" name="Straight Arrow Connector 137"/>
          <p:cNvCxnSpPr>
            <a:cxnSpLocks/>
            <a:stCxn id="19496" idx="1"/>
            <a:endCxn id="19464" idx="0"/>
          </p:cNvCxnSpPr>
          <p:nvPr/>
        </p:nvCxnSpPr>
        <p:spPr>
          <a:xfrm flipH="1">
            <a:off x="6752432" y="2320865"/>
            <a:ext cx="1342130" cy="99383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8223846" y="4289662"/>
            <a:ext cx="920407" cy="335949"/>
          </a:xfrm>
          <a:prstGeom prst="rect">
            <a:avLst/>
          </a:prstGeom>
        </p:spPr>
      </p:pic>
      <p:pic>
        <p:nvPicPr>
          <p:cNvPr id="7" name="Picture 6"/>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2245625" y="6054853"/>
            <a:ext cx="849805" cy="785947"/>
          </a:xfrm>
          <a:prstGeom prst="rect">
            <a:avLst/>
          </a:prstGeom>
        </p:spPr>
      </p:pic>
      <p:cxnSp>
        <p:nvCxnSpPr>
          <p:cNvPr id="82" name="Straight Arrow Connector 81"/>
          <p:cNvCxnSpPr/>
          <p:nvPr/>
        </p:nvCxnSpPr>
        <p:spPr>
          <a:xfrm flipH="1" flipV="1">
            <a:off x="5173329" y="3724832"/>
            <a:ext cx="1332246" cy="21502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6163667" y="5825512"/>
            <a:ext cx="990203" cy="792162"/>
          </a:xfrm>
          <a:prstGeom prst="rect">
            <a:avLst/>
          </a:prstGeom>
        </p:spPr>
      </p:pic>
      <p:pic>
        <p:nvPicPr>
          <p:cNvPr id="94" name="Picture 45"/>
          <p:cNvPicPr>
            <a:picLocks noChangeAspect="1"/>
          </p:cNvPicPr>
          <p:nvPr/>
        </p:nvPicPr>
        <p:blipFill>
          <a:blip r:embed="rId33" cstate="email">
            <a:extLst>
              <a:ext uri="{28A0092B-C50C-407E-A947-70E740481C1C}">
                <a14:useLocalDpi xmlns:a14="http://schemas.microsoft.com/office/drawing/2010/main" val="0"/>
              </a:ext>
            </a:extLst>
          </a:blip>
          <a:srcRect l="4617" t="3781" b="3487"/>
          <a:stretch>
            <a:fillRect/>
          </a:stretch>
        </p:blipFill>
        <p:spPr bwMode="auto">
          <a:xfrm>
            <a:off x="5104393" y="3617390"/>
            <a:ext cx="76585" cy="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Straight Arrow Connector 95"/>
          <p:cNvCxnSpPr/>
          <p:nvPr/>
        </p:nvCxnSpPr>
        <p:spPr>
          <a:xfrm flipH="1" flipV="1">
            <a:off x="5621815" y="4065877"/>
            <a:ext cx="1682340" cy="182550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4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93" name="Object 19492"/>
          <p:cNvGraphicFramePr>
            <a:graphicFrameLocks noChangeAspect="1"/>
          </p:cNvGraphicFramePr>
          <p:nvPr>
            <p:extLst/>
          </p:nvPr>
        </p:nvGraphicFramePr>
        <p:xfrm>
          <a:off x="7027550" y="5948329"/>
          <a:ext cx="668172" cy="589291"/>
        </p:xfrm>
        <a:graphic>
          <a:graphicData uri="http://schemas.openxmlformats.org/presentationml/2006/ole">
            <mc:AlternateContent xmlns:mc="http://schemas.openxmlformats.org/markup-compatibility/2006">
              <mc:Choice xmlns:v="urn:schemas-microsoft-com:vml" Requires="v">
                <p:oleObj spid="_x0000_s7195" r:id="rId34" imgW="4105848" imgH="4229690" progId="MSPhotoEd.3">
                  <p:embed/>
                </p:oleObj>
              </mc:Choice>
              <mc:Fallback>
                <p:oleObj r:id="rId34" imgW="4105848" imgH="4229690" progId="MSPhotoEd.3">
                  <p:embed/>
                  <p:pic>
                    <p:nvPicPr>
                      <p:cNvPr id="19493" name="Object 1949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27550" y="5948329"/>
                        <a:ext cx="668172" cy="589291"/>
                      </a:xfrm>
                      <a:prstGeom prst="rect">
                        <a:avLst/>
                      </a:prstGeom>
                      <a:noFill/>
                      <a:extLst/>
                    </p:spPr>
                  </p:pic>
                </p:oleObj>
              </mc:Fallback>
            </mc:AlternateContent>
          </a:graphicData>
        </a:graphic>
      </p:graphicFrame>
      <p:pic>
        <p:nvPicPr>
          <p:cNvPr id="8" name="Picture 7"/>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a:off x="8356105" y="3553538"/>
            <a:ext cx="638335" cy="638335"/>
          </a:xfrm>
          <a:prstGeom prst="rect">
            <a:avLst/>
          </a:prstGeom>
        </p:spPr>
      </p:pic>
      <p:pic>
        <p:nvPicPr>
          <p:cNvPr id="11" name="Picture 10"/>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7336043" y="1011712"/>
            <a:ext cx="736500" cy="573113"/>
          </a:xfrm>
          <a:prstGeom prst="rect">
            <a:avLst/>
          </a:prstGeom>
        </p:spPr>
      </p:pic>
      <p:cxnSp>
        <p:nvCxnSpPr>
          <p:cNvPr id="85" name="Straight Arrow Connector 84"/>
          <p:cNvCxnSpPr>
            <a:cxnSpLocks/>
            <a:stCxn id="8" idx="1"/>
          </p:cNvCxnSpPr>
          <p:nvPr/>
        </p:nvCxnSpPr>
        <p:spPr>
          <a:xfrm flipH="1">
            <a:off x="7124124" y="3872706"/>
            <a:ext cx="1231981" cy="7079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91" name="Picture 43"/>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7025899" y="3901835"/>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 name="Picture 76"/>
          <p:cNvPicPr>
            <a:picLocks noChangeAspect="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8294578" y="1439923"/>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7" name="Straight Arrow Connector 106"/>
          <p:cNvCxnSpPr/>
          <p:nvPr/>
        </p:nvCxnSpPr>
        <p:spPr>
          <a:xfrm flipH="1">
            <a:off x="5468939" y="1557455"/>
            <a:ext cx="1948313" cy="17642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9" name="Picture 44"/>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5386747" y="3292475"/>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a:off x="6658768" y="898235"/>
            <a:ext cx="606371" cy="618032"/>
          </a:xfrm>
          <a:prstGeom prst="rect">
            <a:avLst/>
          </a:prstGeom>
        </p:spPr>
      </p:pic>
      <p:cxnSp>
        <p:nvCxnSpPr>
          <p:cNvPr id="92" name="Straight Arrow Connector 91"/>
          <p:cNvCxnSpPr>
            <a:stCxn id="16" idx="2"/>
          </p:cNvCxnSpPr>
          <p:nvPr/>
        </p:nvCxnSpPr>
        <p:spPr>
          <a:xfrm flipH="1">
            <a:off x="5061279" y="1516267"/>
            <a:ext cx="1900675" cy="157334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97" name="Picture 44"/>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920785" y="3043576"/>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 name="Straight Arrow Connector 98"/>
          <p:cNvCxnSpPr/>
          <p:nvPr/>
        </p:nvCxnSpPr>
        <p:spPr>
          <a:xfrm>
            <a:off x="3829807" y="1150710"/>
            <a:ext cx="638268" cy="168527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a:off x="7686664" y="5943758"/>
            <a:ext cx="581455" cy="489303"/>
          </a:xfrm>
          <a:prstGeom prst="rect">
            <a:avLst/>
          </a:prstGeom>
        </p:spPr>
      </p:pic>
      <p:pic>
        <p:nvPicPr>
          <p:cNvPr id="102" name="Picture 43"/>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6316786" y="3596827"/>
            <a:ext cx="101634" cy="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Arrow Connector 102"/>
          <p:cNvCxnSpPr/>
          <p:nvPr/>
        </p:nvCxnSpPr>
        <p:spPr>
          <a:xfrm flipH="1" flipV="1">
            <a:off x="6372111" y="3729828"/>
            <a:ext cx="1473436" cy="21990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5" name="Picture 44"/>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768386" y="3119773"/>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Arrow Connector 105"/>
          <p:cNvCxnSpPr>
            <a:stCxn id="21" idx="1"/>
          </p:cNvCxnSpPr>
          <p:nvPr/>
        </p:nvCxnSpPr>
        <p:spPr>
          <a:xfrm flipH="1">
            <a:off x="4816946" y="1379613"/>
            <a:ext cx="1027848" cy="16930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3" name="Picture 32"/>
          <p:cNvPicPr>
            <a:picLocks noChangeAspect="1"/>
          </p:cNvPicPr>
          <p:nvPr/>
        </p:nvPicPr>
        <p:blipFill>
          <a:blip r:embed="rId41" cstate="email">
            <a:extLst>
              <a:ext uri="{28A0092B-C50C-407E-A947-70E740481C1C}">
                <a14:useLocalDpi xmlns:a14="http://schemas.microsoft.com/office/drawing/2010/main" val="0"/>
              </a:ext>
            </a:extLst>
          </a:blip>
          <a:stretch>
            <a:fillRect/>
          </a:stretch>
        </p:blipFill>
        <p:spPr>
          <a:xfrm>
            <a:off x="5505596" y="1025793"/>
            <a:ext cx="614288" cy="345730"/>
          </a:xfrm>
          <a:prstGeom prst="rect">
            <a:avLst/>
          </a:prstGeom>
        </p:spPr>
      </p:pic>
      <p:pic>
        <p:nvPicPr>
          <p:cNvPr id="110" name="Picture 43">
            <a:extLst>
              <a:ext uri="{FF2B5EF4-FFF2-40B4-BE49-F238E27FC236}">
                <a16:creationId xmlns:a16="http://schemas.microsoft.com/office/drawing/2014/main" id="{09AD18BE-D6D4-437F-ADC3-8260B4020B17}"/>
              </a:ext>
            </a:extLst>
          </p:cNvPr>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6951820" y="3631810"/>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1" name="Straight Arrow Connector 110">
            <a:extLst>
              <a:ext uri="{FF2B5EF4-FFF2-40B4-BE49-F238E27FC236}">
                <a16:creationId xmlns:a16="http://schemas.microsoft.com/office/drawing/2014/main" id="{49034566-655B-4E42-B233-1A8B9F6CE390}"/>
              </a:ext>
            </a:extLst>
          </p:cNvPr>
          <p:cNvCxnSpPr>
            <a:cxnSpLocks/>
            <a:stCxn id="28" idx="1"/>
          </p:cNvCxnSpPr>
          <p:nvPr/>
        </p:nvCxnSpPr>
        <p:spPr>
          <a:xfrm flipH="1">
            <a:off x="7110986" y="3286825"/>
            <a:ext cx="1399215" cy="37558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28" name="Picture 27">
            <a:extLst>
              <a:ext uri="{FF2B5EF4-FFF2-40B4-BE49-F238E27FC236}">
                <a16:creationId xmlns:a16="http://schemas.microsoft.com/office/drawing/2014/main" id="{627E9335-8760-432F-8E6D-9F4BFCB8A630}"/>
              </a:ext>
            </a:extLst>
          </p:cNvPr>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a:off x="8510201" y="3050061"/>
            <a:ext cx="473527" cy="473527"/>
          </a:xfrm>
          <a:prstGeom prst="rect">
            <a:avLst/>
          </a:prstGeom>
        </p:spPr>
      </p:pic>
      <p:pic>
        <p:nvPicPr>
          <p:cNvPr id="113" name="Picture 112">
            <a:extLst>
              <a:ext uri="{FF2B5EF4-FFF2-40B4-BE49-F238E27FC236}">
                <a16:creationId xmlns:a16="http://schemas.microsoft.com/office/drawing/2014/main" id="{1F40A485-C62B-421E-8B76-58A563AA8906}"/>
              </a:ext>
            </a:extLst>
          </p:cNvPr>
          <p:cNvPicPr>
            <a:picLocks noChangeAspect="1"/>
          </p:cNvPicPr>
          <p:nvPr/>
        </p:nvPicPr>
        <p:blipFill>
          <a:blip r:embed="rId43"/>
          <a:stretch>
            <a:fillRect/>
          </a:stretch>
        </p:blipFill>
        <p:spPr>
          <a:xfrm>
            <a:off x="8207015" y="813365"/>
            <a:ext cx="606372" cy="667009"/>
          </a:xfrm>
          <a:prstGeom prst="rect">
            <a:avLst/>
          </a:prstGeom>
        </p:spPr>
      </p:pic>
      <p:pic>
        <p:nvPicPr>
          <p:cNvPr id="112" name="Picture 47">
            <a:extLst>
              <a:ext uri="{FF2B5EF4-FFF2-40B4-BE49-F238E27FC236}">
                <a16:creationId xmlns:a16="http://schemas.microsoft.com/office/drawing/2014/main" id="{16C5067F-D82E-4F2A-9A57-9FB70CF279F6}"/>
              </a:ext>
            </a:extLst>
          </p:cNvPr>
          <p:cNvPicPr>
            <a:picLocks noChangeAspect="1"/>
          </p:cNvPicPr>
          <p:nvPr/>
        </p:nvPicPr>
        <p:blipFill>
          <a:blip r:embed="rId8" cstate="email">
            <a:extLst>
              <a:ext uri="{28A0092B-C50C-407E-A947-70E740481C1C}">
                <a14:useLocalDpi xmlns:a14="http://schemas.microsoft.com/office/drawing/2010/main" val="0"/>
              </a:ext>
            </a:extLst>
          </a:blip>
          <a:srcRect l="4617" t="3781" b="3487"/>
          <a:stretch>
            <a:fillRect/>
          </a:stretch>
        </p:blipFill>
        <p:spPr bwMode="auto">
          <a:xfrm>
            <a:off x="4745189" y="3947872"/>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4" name="Straight Arrow Connector 113">
            <a:extLst>
              <a:ext uri="{FF2B5EF4-FFF2-40B4-BE49-F238E27FC236}">
                <a16:creationId xmlns:a16="http://schemas.microsoft.com/office/drawing/2014/main" id="{79811168-A209-4208-947C-D43D6F3D54BE}"/>
              </a:ext>
            </a:extLst>
          </p:cNvPr>
          <p:cNvCxnSpPr>
            <a:cxnSpLocks/>
          </p:cNvCxnSpPr>
          <p:nvPr/>
        </p:nvCxnSpPr>
        <p:spPr>
          <a:xfrm flipV="1">
            <a:off x="3995569" y="4065877"/>
            <a:ext cx="790454" cy="24585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0" name="Picture 29"/>
          <p:cNvPicPr>
            <a:picLocks noChangeAspect="1"/>
          </p:cNvPicPr>
          <p:nvPr/>
        </p:nvPicPr>
        <p:blipFill>
          <a:blip r:embed="rId44" cstate="email">
            <a:extLst>
              <a:ext uri="{28A0092B-C50C-407E-A947-70E740481C1C}">
                <a14:useLocalDpi xmlns:a14="http://schemas.microsoft.com/office/drawing/2010/main" val="0"/>
              </a:ext>
            </a:extLst>
          </a:blip>
          <a:stretch>
            <a:fillRect/>
          </a:stretch>
        </p:blipFill>
        <p:spPr>
          <a:xfrm>
            <a:off x="3254749" y="5827955"/>
            <a:ext cx="1122364" cy="263466"/>
          </a:xfrm>
          <a:prstGeom prst="rect">
            <a:avLst/>
          </a:prstGeom>
        </p:spPr>
      </p:pic>
      <p:pic>
        <p:nvPicPr>
          <p:cNvPr id="20" name="Picture 19">
            <a:extLst>
              <a:ext uri="{FF2B5EF4-FFF2-40B4-BE49-F238E27FC236}">
                <a16:creationId xmlns:a16="http://schemas.microsoft.com/office/drawing/2014/main" id="{DCE18FDE-641B-40A5-A857-B99D79F3542A}"/>
              </a:ext>
            </a:extLst>
          </p:cNvPr>
          <p:cNvPicPr>
            <a:picLocks noChangeAspect="1"/>
          </p:cNvPicPr>
          <p:nvPr/>
        </p:nvPicPr>
        <p:blipFill rotWithShape="1">
          <a:blip r:embed="rId45" cstate="email">
            <a:extLst>
              <a:ext uri="{28A0092B-C50C-407E-A947-70E740481C1C}">
                <a14:useLocalDpi xmlns:a14="http://schemas.microsoft.com/office/drawing/2010/main" val="0"/>
              </a:ext>
            </a:extLst>
          </a:blip>
          <a:srcRect l="11758" t="7510" r="9171" b="9657"/>
          <a:stretch/>
        </p:blipFill>
        <p:spPr>
          <a:xfrm>
            <a:off x="3701603" y="6258351"/>
            <a:ext cx="508174" cy="512191"/>
          </a:xfrm>
          <a:prstGeom prst="rect">
            <a:avLst/>
          </a:prstGeom>
        </p:spPr>
      </p:pic>
      <p:sp>
        <p:nvSpPr>
          <p:cNvPr id="15" name="Oval 14">
            <a:extLst>
              <a:ext uri="{FF2B5EF4-FFF2-40B4-BE49-F238E27FC236}">
                <a16:creationId xmlns:a16="http://schemas.microsoft.com/office/drawing/2014/main" id="{8CD06710-E176-4D5C-B642-E17014FC5003}"/>
              </a:ext>
            </a:extLst>
          </p:cNvPr>
          <p:cNvSpPr/>
          <p:nvPr/>
        </p:nvSpPr>
        <p:spPr>
          <a:xfrm>
            <a:off x="7903722" y="4580318"/>
            <a:ext cx="1303452" cy="918981"/>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71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Acknowledgements, etc.</a:t>
            </a:r>
          </a:p>
        </p:txBody>
      </p:sp>
      <p:sp>
        <p:nvSpPr>
          <p:cNvPr id="3" name="Content Placeholder 2"/>
          <p:cNvSpPr>
            <a:spLocks noGrp="1"/>
          </p:cNvSpPr>
          <p:nvPr>
            <p:ph idx="1"/>
          </p:nvPr>
        </p:nvSpPr>
        <p:spPr>
          <a:xfrm>
            <a:off x="386326" y="1620213"/>
            <a:ext cx="8458446" cy="4348924"/>
          </a:xfrm>
        </p:spPr>
        <p:txBody>
          <a:bodyPr/>
          <a:lstStyle/>
          <a:p>
            <a:pPr marL="0" indent="0">
              <a:buNone/>
            </a:pPr>
            <a:r>
              <a:rPr lang="en-US" sz="2800" b="1" dirty="0">
                <a:solidFill>
                  <a:schemeClr val="tx1"/>
                </a:solidFill>
              </a:rPr>
              <a:t>Co-Investigators: </a:t>
            </a:r>
            <a:r>
              <a:rPr lang="en-US" sz="2800" dirty="0">
                <a:solidFill>
                  <a:schemeClr val="tx1"/>
                </a:solidFill>
              </a:rPr>
              <a:t>Marta Supervia, Karam Turk-</a:t>
            </a:r>
            <a:r>
              <a:rPr lang="en-US" sz="2800" dirty="0" err="1">
                <a:solidFill>
                  <a:schemeClr val="tx1"/>
                </a:solidFill>
              </a:rPr>
              <a:t>Adawi</a:t>
            </a:r>
            <a:r>
              <a:rPr lang="en-US" sz="2800" dirty="0">
                <a:solidFill>
                  <a:schemeClr val="tx1"/>
                </a:solidFill>
              </a:rPr>
              <a:t>, and Francisco Jimenez Lopez</a:t>
            </a:r>
          </a:p>
          <a:p>
            <a:pPr marL="0" indent="0">
              <a:buNone/>
            </a:pPr>
            <a:r>
              <a:rPr lang="en-US" sz="2800" b="1" dirty="0">
                <a:solidFill>
                  <a:schemeClr val="tx1"/>
                </a:solidFill>
              </a:rPr>
              <a:t>Funding:</a:t>
            </a:r>
            <a:r>
              <a:rPr lang="en-US" sz="2800" dirty="0">
                <a:solidFill>
                  <a:schemeClr val="tx1"/>
                </a:solidFill>
              </a:rPr>
              <a:t> Faculty of Health, York University</a:t>
            </a:r>
          </a:p>
          <a:p>
            <a:pPr marL="0" lvl="0" indent="0">
              <a:buNone/>
            </a:pPr>
            <a:r>
              <a:rPr lang="en-US" sz="2800" b="1" dirty="0">
                <a:solidFill>
                  <a:schemeClr val="tx1"/>
                </a:solidFill>
              </a:rPr>
              <a:t>Protocol Endorsement: </a:t>
            </a:r>
          </a:p>
          <a:p>
            <a:pPr marL="0" lvl="0" indent="0">
              <a:buNone/>
            </a:pPr>
            <a:r>
              <a:rPr lang="en-US" sz="2800" b="1" dirty="0">
                <a:solidFill>
                  <a:schemeClr val="tx1"/>
                </a:solidFill>
              </a:rPr>
              <a:t>Contact Information: </a:t>
            </a:r>
            <a:r>
              <a:rPr lang="en-US" dirty="0">
                <a:hlinkClick r:id="rId3"/>
              </a:rPr>
              <a:t>sgrace@yorku.ca</a:t>
            </a:r>
            <a:endParaRPr lang="en-US" dirty="0"/>
          </a:p>
          <a:p>
            <a:pPr marL="0" lvl="0" indent="0">
              <a:buNone/>
            </a:pPr>
            <a:r>
              <a:rPr lang="en-US" sz="2800" b="1" dirty="0">
                <a:solidFill>
                  <a:schemeClr val="tx1"/>
                </a:solidFill>
              </a:rPr>
              <a:t>ICCPR Resources: </a:t>
            </a:r>
            <a:r>
              <a:rPr lang="en-US" sz="2800" dirty="0">
                <a:solidFill>
                  <a:schemeClr val="tx1"/>
                </a:solidFill>
                <a:hlinkClick r:id="rId4"/>
              </a:rPr>
              <a:t>http://globalcardiacrehab.com/</a:t>
            </a:r>
            <a:endParaRPr lang="en-US" sz="2800" dirty="0">
              <a:solidFill>
                <a:schemeClr val="tx1"/>
              </a:solidFill>
            </a:endParaRPr>
          </a:p>
          <a:p>
            <a:pPr marL="0" lvl="0" indent="0">
              <a:buNone/>
            </a:pPr>
            <a:endParaRPr lang="en-US" sz="2800" dirty="0">
              <a:solidFill>
                <a:schemeClr val="tx1"/>
              </a:solidFill>
            </a:endParaRPr>
          </a:p>
          <a:p>
            <a:pPr marL="0" lvl="0" indent="0" algn="ctr">
              <a:buNone/>
            </a:pPr>
            <a:endParaRPr lang="en-US" sz="8000" dirty="0"/>
          </a:p>
          <a:p>
            <a:pPr marL="0" indent="0">
              <a:buNone/>
            </a:pPr>
            <a:endParaRPr lang="en-US" sz="2800" dirty="0">
              <a:solidFill>
                <a:schemeClr val="tx1"/>
              </a:solidFill>
            </a:endParaRPr>
          </a:p>
          <a:p>
            <a:pPr marL="0" indent="0" algn="ctr">
              <a:buNone/>
            </a:pPr>
            <a:endParaRPr lang="en-US" sz="2000" b="1" dirty="0">
              <a:solidFill>
                <a:schemeClr val="tx1"/>
              </a:solidFill>
            </a:endParaRPr>
          </a:p>
          <a:p>
            <a:endParaRPr lang="en-US" sz="2800" dirty="0">
              <a:solidFill>
                <a:schemeClr val="tx1"/>
              </a:solidFill>
            </a:endParaRP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8053" y="6116162"/>
            <a:ext cx="1852766" cy="67142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648" y="6274898"/>
            <a:ext cx="1577917" cy="456579"/>
          </a:xfrm>
          <a:prstGeom prst="rect">
            <a:avLst/>
          </a:prstGeom>
        </p:spPr>
      </p:pic>
      <p:pic>
        <p:nvPicPr>
          <p:cNvPr id="8198" name="Picture 6" descr="Image result for world heart federation logo">
            <a:extLst>
              <a:ext uri="{FF2B5EF4-FFF2-40B4-BE49-F238E27FC236}">
                <a16:creationId xmlns:a16="http://schemas.microsoft.com/office/drawing/2014/main" id="{B1D54BBC-D580-4688-A039-9314D1954B8A}"/>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50683" y="3160509"/>
            <a:ext cx="1925194" cy="100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5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Champions</a:t>
            </a:r>
          </a:p>
        </p:txBody>
      </p:sp>
      <p:sp>
        <p:nvSpPr>
          <p:cNvPr id="3" name="Content Placeholder 2"/>
          <p:cNvSpPr>
            <a:spLocks noGrp="1"/>
          </p:cNvSpPr>
          <p:nvPr>
            <p:ph idx="1"/>
          </p:nvPr>
        </p:nvSpPr>
        <p:spPr>
          <a:xfrm>
            <a:off x="299228" y="1189656"/>
            <a:ext cx="8679672" cy="5549074"/>
          </a:xfrm>
          <a:solidFill>
            <a:schemeClr val="bg1"/>
          </a:solidFill>
        </p:spPr>
        <p:txBody>
          <a:bodyPr/>
          <a:lstStyle/>
          <a:p>
            <a:pPr lvl="0"/>
            <a:r>
              <a:rPr lang="en-US" sz="2000" dirty="0" err="1"/>
              <a:t>Supervia</a:t>
            </a:r>
            <a:r>
              <a:rPr lang="en-US" sz="2000" dirty="0"/>
              <a:t>, M., Turk-</a:t>
            </a:r>
            <a:r>
              <a:rPr lang="en-US" sz="2000" dirty="0" err="1"/>
              <a:t>Adawi</a:t>
            </a:r>
            <a:r>
              <a:rPr lang="en-US" sz="2000" dirty="0"/>
              <a:t>, K., Lopez Jimenez, F., </a:t>
            </a:r>
            <a:r>
              <a:rPr lang="en-US" sz="2000" dirty="0" err="1"/>
              <a:t>Pesah</a:t>
            </a:r>
            <a:r>
              <a:rPr lang="en-US" sz="2000" dirty="0"/>
              <a:t>, E., </a:t>
            </a:r>
            <a:r>
              <a:rPr lang="en-US" sz="2000" dirty="0" err="1"/>
              <a:t>Rongjing</a:t>
            </a:r>
            <a:r>
              <a:rPr lang="en-US" sz="2000" dirty="0"/>
              <a:t>, D., Britto, R., Bjarnason-</a:t>
            </a:r>
            <a:r>
              <a:rPr lang="en-US" sz="2000" dirty="0" err="1"/>
              <a:t>Wehrens</a:t>
            </a:r>
            <a:r>
              <a:rPr lang="en-US" sz="2000" dirty="0"/>
              <a:t>, B., </a:t>
            </a:r>
            <a:r>
              <a:rPr lang="en-US" sz="2000" dirty="0" err="1"/>
              <a:t>Derman</a:t>
            </a:r>
            <a:r>
              <a:rPr lang="en-US" sz="2000" dirty="0"/>
              <a:t>, W., Abreu, A., </a:t>
            </a:r>
            <a:r>
              <a:rPr lang="en-US" sz="2000" dirty="0" err="1"/>
              <a:t>Babu</a:t>
            </a:r>
            <a:r>
              <a:rPr lang="en-US" sz="2000" dirty="0"/>
              <a:t>, A., </a:t>
            </a:r>
            <a:r>
              <a:rPr lang="en-US" sz="2000" dirty="0" err="1"/>
              <a:t>Anchique</a:t>
            </a:r>
            <a:r>
              <a:rPr lang="en-US" sz="2000" dirty="0"/>
              <a:t> Santos, C.,  </a:t>
            </a:r>
            <a:r>
              <a:rPr lang="en-US" sz="2000" dirty="0" err="1"/>
              <a:t>Khiong</a:t>
            </a:r>
            <a:r>
              <a:rPr lang="en-US" sz="2000" dirty="0"/>
              <a:t>, J.S., </a:t>
            </a:r>
            <a:r>
              <a:rPr lang="en-US" sz="2000" dirty="0" err="1"/>
              <a:t>Cuenza</a:t>
            </a:r>
            <a:r>
              <a:rPr lang="en-US" sz="2000" dirty="0"/>
              <a:t>, L., Yeo, T.J., </a:t>
            </a:r>
            <a:r>
              <a:rPr lang="en-US" sz="2000" dirty="0" err="1"/>
              <a:t>Scantlebury</a:t>
            </a:r>
            <a:r>
              <a:rPr lang="en-US" sz="2000" dirty="0"/>
              <a:t>, D.,  Andersen, K., Gonzalez, G., Giga, V., </a:t>
            </a:r>
            <a:r>
              <a:rPr lang="en-US" sz="2000" dirty="0" err="1"/>
              <a:t>Vulic</a:t>
            </a:r>
            <a:r>
              <a:rPr lang="en-US" sz="2000" dirty="0"/>
              <a:t>, D., </a:t>
            </a:r>
            <a:r>
              <a:rPr lang="en-US" sz="2000" dirty="0" err="1"/>
              <a:t>Vataman</a:t>
            </a:r>
            <a:r>
              <a:rPr lang="en-US" sz="2000" dirty="0"/>
              <a:t>, E., Cliff, J., </a:t>
            </a:r>
            <a:r>
              <a:rPr lang="en-US" sz="2000" dirty="0" err="1"/>
              <a:t>Kouidi</a:t>
            </a:r>
            <a:r>
              <a:rPr lang="en-US" sz="2000" dirty="0"/>
              <a:t>, E., </a:t>
            </a:r>
            <a:r>
              <a:rPr lang="en-US" sz="2000" dirty="0" err="1"/>
              <a:t>Yagci</a:t>
            </a:r>
            <a:r>
              <a:rPr lang="en-US" sz="2000" dirty="0"/>
              <a:t>, I., Kim, C., Benaim, B., Rivas-</a:t>
            </a:r>
            <a:r>
              <a:rPr lang="en-US" sz="2000" dirty="0" err="1"/>
              <a:t>Estany</a:t>
            </a:r>
            <a:r>
              <a:rPr lang="en-US" sz="2000" dirty="0"/>
              <a:t>, E., Fernandez, R., </a:t>
            </a:r>
            <a:r>
              <a:rPr lang="en-US" sz="2000" dirty="0" err="1"/>
              <a:t>Radi</a:t>
            </a:r>
            <a:r>
              <a:rPr lang="en-US" sz="2000" dirty="0"/>
              <a:t>, B., </a:t>
            </a:r>
            <a:r>
              <a:rPr lang="en-US" sz="2000" dirty="0" err="1"/>
              <a:t>Gaita</a:t>
            </a:r>
            <a:r>
              <a:rPr lang="en-US" sz="2000" dirty="0"/>
              <a:t>, D., Simon, A., Chen, S.Y., </a:t>
            </a:r>
            <a:r>
              <a:rPr lang="en-US" sz="2000" dirty="0" err="1"/>
              <a:t>Roxburgh</a:t>
            </a:r>
            <a:r>
              <a:rPr lang="en-US" sz="2000" dirty="0"/>
              <a:t>, B. Castillo Martin, J., </a:t>
            </a:r>
            <a:r>
              <a:rPr lang="en-US" sz="2000" dirty="0" err="1"/>
              <a:t>Maskhulia</a:t>
            </a:r>
            <a:r>
              <a:rPr lang="en-US" sz="2000" dirty="0"/>
              <a:t>, L., </a:t>
            </a:r>
            <a:r>
              <a:rPr lang="en-US" sz="2000" dirty="0" err="1"/>
              <a:t>Burdiat</a:t>
            </a:r>
            <a:r>
              <a:rPr lang="en-US" sz="2000" dirty="0"/>
              <a:t>, G., Salmon, R., </a:t>
            </a:r>
            <a:r>
              <a:rPr lang="en-US" sz="2000" dirty="0" err="1"/>
              <a:t>Lomelí</a:t>
            </a:r>
            <a:r>
              <a:rPr lang="en-US" sz="2000" dirty="0"/>
              <a:t>, R., Sadeghi, M., </a:t>
            </a:r>
            <a:r>
              <a:rPr lang="en-US" sz="2000" dirty="0" err="1"/>
              <a:t>Sovova</a:t>
            </a:r>
            <a:r>
              <a:rPr lang="en-US" sz="2000" dirty="0"/>
              <a:t>, E., </a:t>
            </a:r>
            <a:r>
              <a:rPr lang="en-US" sz="2000" dirty="0" err="1"/>
              <a:t>Hautala</a:t>
            </a:r>
            <a:r>
              <a:rPr lang="en-US" sz="2000" dirty="0"/>
              <a:t>, A., </a:t>
            </a:r>
            <a:r>
              <a:rPr lang="en-US" sz="2000" dirty="0" err="1"/>
              <a:t>Prasciene</a:t>
            </a:r>
            <a:r>
              <a:rPr lang="en-US" sz="2000" dirty="0"/>
              <a:t>, E., </a:t>
            </a:r>
            <a:r>
              <a:rPr lang="en-US" sz="2000" dirty="0" err="1"/>
              <a:t>Ambrosetti</a:t>
            </a:r>
            <a:r>
              <a:rPr lang="en-US" sz="2000" dirty="0"/>
              <a:t>, M., Neubeck, L., Asher, E., Kemps, H., </a:t>
            </a:r>
            <a:r>
              <a:rPr lang="en-US" sz="2000" dirty="0" err="1"/>
              <a:t>Eysymontt</a:t>
            </a:r>
            <a:r>
              <a:rPr lang="en-US" sz="2000" dirty="0"/>
              <a:t>, Z., </a:t>
            </a:r>
            <a:r>
              <a:rPr lang="en-US" sz="2000" dirty="0" err="1"/>
              <a:t>Farsky</a:t>
            </a:r>
            <a:r>
              <a:rPr lang="en-US" sz="2000" dirty="0"/>
              <a:t>, S., Hayward, J., Prescott, E., </a:t>
            </a:r>
            <a:r>
              <a:rPr lang="en-US" sz="2000" dirty="0" err="1"/>
              <a:t>Dawkes</a:t>
            </a:r>
            <a:r>
              <a:rPr lang="en-US" sz="2000" dirty="0"/>
              <a:t>, S., </a:t>
            </a:r>
            <a:r>
              <a:rPr lang="en-US" sz="2000" dirty="0" err="1"/>
              <a:t>Santibanez</a:t>
            </a:r>
            <a:r>
              <a:rPr lang="en-US" sz="2000" dirty="0"/>
              <a:t>, C., Zeballos, C., </a:t>
            </a:r>
            <a:r>
              <a:rPr lang="en-US" sz="2000" dirty="0" err="1"/>
              <a:t>Pavy</a:t>
            </a:r>
            <a:r>
              <a:rPr lang="en-US" sz="2000" dirty="0"/>
              <a:t>, B., </a:t>
            </a:r>
            <a:r>
              <a:rPr lang="en-US" sz="2000" dirty="0" err="1"/>
              <a:t>Kiessling</a:t>
            </a:r>
            <a:r>
              <a:rPr lang="en-US" sz="2000" dirty="0"/>
              <a:t>, A., </a:t>
            </a:r>
            <a:r>
              <a:rPr lang="en-US" sz="2000" dirty="0" err="1"/>
              <a:t>Sarrafzadegan</a:t>
            </a:r>
            <a:r>
              <a:rPr lang="en-US" sz="2000" dirty="0"/>
              <a:t>, N., Baer, C., Thomas, R., Hu, D., &amp; Grace, S.L. (2019). Nature of cardiac rehabilitation services around the globe. </a:t>
            </a:r>
            <a:r>
              <a:rPr lang="en-US" sz="2000" u="sng" dirty="0" err="1"/>
              <a:t>eClinicalMedicine</a:t>
            </a:r>
            <a:r>
              <a:rPr lang="en-US" sz="2000" dirty="0"/>
              <a:t>.</a:t>
            </a:r>
          </a:p>
          <a:p>
            <a:r>
              <a:rPr lang="en-US" sz="2000" dirty="0"/>
              <a:t> Turk-</a:t>
            </a:r>
            <a:r>
              <a:rPr lang="en-US" sz="2000" dirty="0" err="1"/>
              <a:t>Adawi</a:t>
            </a:r>
            <a:r>
              <a:rPr lang="en-US" sz="2000" dirty="0"/>
              <a:t>, K., Supervia, M.,….., &amp; Grace, S.L. (2019). Cardiac rehabilitation availability and density around the globe. </a:t>
            </a:r>
            <a:r>
              <a:rPr lang="en-US" sz="2000" u="sng" dirty="0" err="1"/>
              <a:t>EClinicalMedicine</a:t>
            </a:r>
            <a:r>
              <a:rPr lang="en-US" sz="2000" dirty="0"/>
              <a:t>.</a:t>
            </a:r>
          </a:p>
          <a:p>
            <a:endParaRPr lang="en-US" sz="1400" dirty="0"/>
          </a:p>
        </p:txBody>
      </p:sp>
    </p:spTree>
    <p:extLst>
      <p:ext uri="{BB962C8B-B14F-4D97-AF65-F5344CB8AC3E}">
        <p14:creationId xmlns:p14="http://schemas.microsoft.com/office/powerpoint/2010/main" val="273343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3300" y="1624013"/>
            <a:ext cx="7173913"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805894" y="224492"/>
            <a:ext cx="4850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dirty="0">
                <a:solidFill>
                  <a:srgbClr val="000000"/>
                </a:solidFill>
              </a:rPr>
              <a:t>Friends of </a:t>
            </a:r>
          </a:p>
        </p:txBody>
      </p:sp>
      <p:pic>
        <p:nvPicPr>
          <p:cNvPr id="19468" name="Picture 45"/>
          <p:cNvPicPr>
            <a:picLocks noChangeAspect="1"/>
          </p:cNvPicPr>
          <p:nvPr/>
        </p:nvPicPr>
        <p:blipFill>
          <a:blip r:embed="rId4" cstate="email">
            <a:extLst>
              <a:ext uri="{28A0092B-C50C-407E-A947-70E740481C1C}">
                <a14:useLocalDpi xmlns:a14="http://schemas.microsoft.com/office/drawing/2010/main" val="0"/>
              </a:ext>
            </a:extLst>
          </a:blip>
          <a:srcRect l="4617" t="3781" b="3487"/>
          <a:stretch>
            <a:fillRect/>
          </a:stretch>
        </p:blipFill>
        <p:spPr bwMode="auto">
          <a:xfrm>
            <a:off x="6815434" y="4110203"/>
            <a:ext cx="82190" cy="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46"/>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4403629" y="3483315"/>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59"/>
          <p:cNvGrpSpPr/>
          <p:nvPr/>
        </p:nvGrpSpPr>
        <p:grpSpPr>
          <a:xfrm>
            <a:off x="7090359" y="5906265"/>
            <a:ext cx="1933208" cy="790095"/>
            <a:chOff x="7336043" y="5906266"/>
            <a:chExt cx="1687523" cy="738664"/>
          </a:xfrm>
        </p:grpSpPr>
        <p:sp>
          <p:nvSpPr>
            <p:cNvPr id="61" name="TextBox 60"/>
            <p:cNvSpPr txBox="1"/>
            <p:nvPr/>
          </p:nvSpPr>
          <p:spPr>
            <a:xfrm>
              <a:off x="7336043" y="5906266"/>
              <a:ext cx="1548607" cy="369332"/>
            </a:xfrm>
            <a:prstGeom prst="rect">
              <a:avLst/>
            </a:prstGeom>
            <a:solidFill>
              <a:schemeClr val="bg1"/>
            </a:solidFill>
          </p:spPr>
          <p:txBody>
            <a:bodyPr wrap="square" rtlCol="0">
              <a:spAutoFit/>
            </a:bodyPr>
            <a:lstStyle/>
            <a:p>
              <a:endParaRPr lang="en-US" dirty="0"/>
            </a:p>
          </p:txBody>
        </p:sp>
        <p:sp>
          <p:nvSpPr>
            <p:cNvPr id="62" name="TextBox 61"/>
            <p:cNvSpPr txBox="1"/>
            <p:nvPr/>
          </p:nvSpPr>
          <p:spPr>
            <a:xfrm>
              <a:off x="7474959" y="6275598"/>
              <a:ext cx="1548607" cy="369332"/>
            </a:xfrm>
            <a:prstGeom prst="rect">
              <a:avLst/>
            </a:prstGeom>
            <a:solidFill>
              <a:schemeClr val="bg1"/>
            </a:solidFill>
          </p:spPr>
          <p:txBody>
            <a:bodyPr wrap="square" rtlCol="0">
              <a:spAutoFit/>
            </a:bodyPr>
            <a:lstStyle/>
            <a:p>
              <a:endParaRPr lang="en-US" dirty="0"/>
            </a:p>
          </p:txBody>
        </p:sp>
      </p:grpSp>
      <p:pic>
        <p:nvPicPr>
          <p:cNvPr id="73" name="Picture 43"/>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6963578" y="4151671"/>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Arrow Connector 86"/>
          <p:cNvCxnSpPr/>
          <p:nvPr/>
        </p:nvCxnSpPr>
        <p:spPr>
          <a:xfrm>
            <a:off x="3352041" y="1517421"/>
            <a:ext cx="1043106" cy="193811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p:nvPr/>
        </p:nvCxnSpPr>
        <p:spPr>
          <a:xfrm flipH="1" flipV="1">
            <a:off x="6863144" y="4224067"/>
            <a:ext cx="723216" cy="154100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8" name="Straight Arrow Connector 127"/>
          <p:cNvCxnSpPr/>
          <p:nvPr/>
        </p:nvCxnSpPr>
        <p:spPr>
          <a:xfrm flipH="1" flipV="1">
            <a:off x="7081715" y="4224067"/>
            <a:ext cx="1341852" cy="19560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8" name="Straight Arrow Connector 137"/>
          <p:cNvCxnSpPr/>
          <p:nvPr/>
        </p:nvCxnSpPr>
        <p:spPr>
          <a:xfrm flipH="1">
            <a:off x="7056280" y="2971800"/>
            <a:ext cx="1012976" cy="67314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2" name="Straight Arrow Connector 81"/>
          <p:cNvCxnSpPr>
            <a:stCxn id="113" idx="0"/>
          </p:cNvCxnSpPr>
          <p:nvPr/>
        </p:nvCxnSpPr>
        <p:spPr>
          <a:xfrm flipH="1" flipV="1">
            <a:off x="4807193" y="3504288"/>
            <a:ext cx="1313558" cy="227145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4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1" name="Picture 43"/>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6938484" y="3639569"/>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7" name="Straight Arrow Connector 106"/>
          <p:cNvCxnSpPr/>
          <p:nvPr/>
        </p:nvCxnSpPr>
        <p:spPr>
          <a:xfrm flipH="1">
            <a:off x="5540086" y="1571415"/>
            <a:ext cx="1802768" cy="194623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9" name="Picture 44"/>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5484863" y="3547494"/>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44"/>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4920785" y="3043576"/>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Arrow Connector 105"/>
          <p:cNvCxnSpPr/>
          <p:nvPr/>
        </p:nvCxnSpPr>
        <p:spPr>
          <a:xfrm flipH="1">
            <a:off x="4957428" y="1519962"/>
            <a:ext cx="784120" cy="148154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0" name="Picture 9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04622" y="116879"/>
            <a:ext cx="2347809" cy="850820"/>
          </a:xfrm>
          <a:prstGeom prst="rect">
            <a:avLst/>
          </a:prstGeom>
        </p:spPr>
      </p:pic>
      <p:sp>
        <p:nvSpPr>
          <p:cNvPr id="17" name="TextBox 16"/>
          <p:cNvSpPr txBox="1"/>
          <p:nvPr/>
        </p:nvSpPr>
        <p:spPr>
          <a:xfrm>
            <a:off x="5222081" y="1117311"/>
            <a:ext cx="1283494" cy="400110"/>
          </a:xfrm>
          <a:prstGeom prst="rect">
            <a:avLst/>
          </a:prstGeom>
          <a:noFill/>
        </p:spPr>
        <p:txBody>
          <a:bodyPr wrap="square" rtlCol="0">
            <a:spAutoFit/>
          </a:bodyPr>
          <a:lstStyle/>
          <a:p>
            <a:pPr algn="ctr"/>
            <a:r>
              <a:rPr lang="en-US" sz="1000" dirty="0" err="1"/>
              <a:t>Dr</a:t>
            </a:r>
            <a:r>
              <a:rPr lang="en-US" sz="1000" dirty="0"/>
              <a:t> Stefan </a:t>
            </a:r>
            <a:r>
              <a:rPr lang="en-US" sz="1000" dirty="0" err="1"/>
              <a:t>Farsky</a:t>
            </a:r>
            <a:r>
              <a:rPr lang="en-US" sz="1000" dirty="0"/>
              <a:t> (Slovak Republic)</a:t>
            </a:r>
          </a:p>
        </p:txBody>
      </p:sp>
      <p:sp>
        <p:nvSpPr>
          <p:cNvPr id="110" name="TextBox 109"/>
          <p:cNvSpPr txBox="1"/>
          <p:nvPr/>
        </p:nvSpPr>
        <p:spPr>
          <a:xfrm>
            <a:off x="7841679" y="2705126"/>
            <a:ext cx="1283494" cy="400110"/>
          </a:xfrm>
          <a:prstGeom prst="rect">
            <a:avLst/>
          </a:prstGeom>
          <a:noFill/>
        </p:spPr>
        <p:txBody>
          <a:bodyPr wrap="square" rtlCol="0">
            <a:spAutoFit/>
          </a:bodyPr>
          <a:lstStyle/>
          <a:p>
            <a:pPr algn="ctr"/>
            <a:r>
              <a:rPr lang="en-US" sz="1000" dirty="0" err="1"/>
              <a:t>Dr</a:t>
            </a:r>
            <a:r>
              <a:rPr lang="en-US" sz="1000" dirty="0"/>
              <a:t> </a:t>
            </a:r>
            <a:r>
              <a:rPr lang="en-US" sz="1000" dirty="0" err="1"/>
              <a:t>Ssu-Yaun</a:t>
            </a:r>
            <a:r>
              <a:rPr lang="en-US" sz="1000" dirty="0"/>
              <a:t> Chen (Taiwan)</a:t>
            </a:r>
          </a:p>
        </p:txBody>
      </p:sp>
      <p:sp>
        <p:nvSpPr>
          <p:cNvPr id="111" name="TextBox 110"/>
          <p:cNvSpPr txBox="1"/>
          <p:nvPr/>
        </p:nvSpPr>
        <p:spPr>
          <a:xfrm>
            <a:off x="2696584" y="1140234"/>
            <a:ext cx="1405541" cy="400110"/>
          </a:xfrm>
          <a:prstGeom prst="rect">
            <a:avLst/>
          </a:prstGeom>
          <a:noFill/>
        </p:spPr>
        <p:txBody>
          <a:bodyPr wrap="square" rtlCol="0">
            <a:spAutoFit/>
          </a:bodyPr>
          <a:lstStyle/>
          <a:p>
            <a:pPr algn="ctr"/>
            <a:r>
              <a:rPr lang="en-US" sz="1000" dirty="0" err="1"/>
              <a:t>Dr</a:t>
            </a:r>
            <a:r>
              <a:rPr lang="en-US" sz="1000" dirty="0"/>
              <a:t> </a:t>
            </a:r>
            <a:r>
              <a:rPr lang="en-US" sz="1000" dirty="0" err="1"/>
              <a:t>Meliani</a:t>
            </a:r>
            <a:r>
              <a:rPr lang="en-US" sz="1000" dirty="0"/>
              <a:t> </a:t>
            </a:r>
            <a:r>
              <a:rPr lang="en-US" sz="1000" dirty="0" err="1"/>
              <a:t>Abdelhafid</a:t>
            </a:r>
            <a:r>
              <a:rPr lang="en-US" sz="1000" dirty="0"/>
              <a:t> (Morocco)</a:t>
            </a:r>
          </a:p>
        </p:txBody>
      </p:sp>
      <p:sp>
        <p:nvSpPr>
          <p:cNvPr id="112" name="TextBox 111"/>
          <p:cNvSpPr txBox="1"/>
          <p:nvPr/>
        </p:nvSpPr>
        <p:spPr>
          <a:xfrm>
            <a:off x="8111606" y="4098854"/>
            <a:ext cx="1013567" cy="553998"/>
          </a:xfrm>
          <a:prstGeom prst="rect">
            <a:avLst/>
          </a:prstGeom>
          <a:noFill/>
        </p:spPr>
        <p:txBody>
          <a:bodyPr wrap="square" rtlCol="0">
            <a:spAutoFit/>
          </a:bodyPr>
          <a:lstStyle/>
          <a:p>
            <a:pPr algn="ctr"/>
            <a:r>
              <a:rPr lang="en-US" sz="1000" dirty="0"/>
              <a:t>Dr </a:t>
            </a:r>
            <a:r>
              <a:rPr lang="en-US" sz="1000" dirty="0" err="1"/>
              <a:t>Basuni</a:t>
            </a:r>
            <a:r>
              <a:rPr lang="en-US" sz="1000" dirty="0"/>
              <a:t> </a:t>
            </a:r>
            <a:r>
              <a:rPr lang="en-US" sz="1000" dirty="0" err="1"/>
              <a:t>Radi</a:t>
            </a:r>
            <a:r>
              <a:rPr lang="en-US" sz="1000" dirty="0"/>
              <a:t> (Indonesia)</a:t>
            </a:r>
          </a:p>
        </p:txBody>
      </p:sp>
      <p:sp>
        <p:nvSpPr>
          <p:cNvPr id="113" name="TextBox 112"/>
          <p:cNvSpPr txBox="1"/>
          <p:nvPr/>
        </p:nvSpPr>
        <p:spPr>
          <a:xfrm>
            <a:off x="5384783" y="5775738"/>
            <a:ext cx="1471936" cy="400110"/>
          </a:xfrm>
          <a:prstGeom prst="rect">
            <a:avLst/>
          </a:prstGeom>
          <a:noFill/>
        </p:spPr>
        <p:txBody>
          <a:bodyPr wrap="square" rtlCol="0">
            <a:spAutoFit/>
          </a:bodyPr>
          <a:lstStyle/>
          <a:p>
            <a:pPr algn="ctr"/>
            <a:r>
              <a:rPr lang="en-US" sz="1000" dirty="0" err="1"/>
              <a:t>Dr</a:t>
            </a:r>
            <a:r>
              <a:rPr lang="en-US" sz="1000" dirty="0"/>
              <a:t> </a:t>
            </a:r>
            <a:r>
              <a:rPr lang="en-US" sz="1000" dirty="0" err="1"/>
              <a:t>Boukhis</a:t>
            </a:r>
            <a:r>
              <a:rPr lang="en-US" sz="1000" dirty="0"/>
              <a:t> </a:t>
            </a:r>
            <a:r>
              <a:rPr lang="en-US" sz="1000" dirty="0" err="1"/>
              <a:t>Marouen</a:t>
            </a:r>
            <a:endParaRPr lang="en-US" sz="1000" dirty="0"/>
          </a:p>
          <a:p>
            <a:pPr algn="ctr"/>
            <a:r>
              <a:rPr lang="en-US" sz="1000" dirty="0"/>
              <a:t>(Tunisia)</a:t>
            </a:r>
          </a:p>
        </p:txBody>
      </p:sp>
      <p:sp>
        <p:nvSpPr>
          <p:cNvPr id="114" name="TextBox 113"/>
          <p:cNvSpPr txBox="1"/>
          <p:nvPr/>
        </p:nvSpPr>
        <p:spPr>
          <a:xfrm>
            <a:off x="7062660" y="5754767"/>
            <a:ext cx="1471936" cy="400110"/>
          </a:xfrm>
          <a:prstGeom prst="rect">
            <a:avLst/>
          </a:prstGeom>
          <a:noFill/>
        </p:spPr>
        <p:txBody>
          <a:bodyPr wrap="square" rtlCol="0">
            <a:spAutoFit/>
          </a:bodyPr>
          <a:lstStyle/>
          <a:p>
            <a:pPr algn="ctr"/>
            <a:r>
              <a:rPr lang="en-US" sz="1000" dirty="0" err="1"/>
              <a:t>Dr</a:t>
            </a:r>
            <a:r>
              <a:rPr lang="en-US" sz="1000" dirty="0"/>
              <a:t> Jong Seng </a:t>
            </a:r>
            <a:r>
              <a:rPr lang="en-US" sz="1000" dirty="0" err="1"/>
              <a:t>Khiong</a:t>
            </a:r>
            <a:endParaRPr lang="en-US" sz="1000" dirty="0"/>
          </a:p>
          <a:p>
            <a:pPr algn="ctr"/>
            <a:r>
              <a:rPr lang="en-US" sz="1000" dirty="0"/>
              <a:t>(Brunei Darussalam)</a:t>
            </a:r>
          </a:p>
        </p:txBody>
      </p:sp>
      <p:sp>
        <p:nvSpPr>
          <p:cNvPr id="115" name="TextBox 114"/>
          <p:cNvSpPr txBox="1"/>
          <p:nvPr/>
        </p:nvSpPr>
        <p:spPr>
          <a:xfrm>
            <a:off x="6897730" y="1197178"/>
            <a:ext cx="1371497" cy="400110"/>
          </a:xfrm>
          <a:prstGeom prst="rect">
            <a:avLst/>
          </a:prstGeom>
          <a:noFill/>
        </p:spPr>
        <p:txBody>
          <a:bodyPr wrap="square" rtlCol="0">
            <a:spAutoFit/>
          </a:bodyPr>
          <a:lstStyle/>
          <a:p>
            <a:pPr algn="ctr"/>
            <a:r>
              <a:rPr lang="en-US" sz="1000" dirty="0" err="1"/>
              <a:t>Dr</a:t>
            </a:r>
            <a:r>
              <a:rPr lang="en-US" sz="1000" dirty="0"/>
              <a:t> Ahmad Salman</a:t>
            </a:r>
          </a:p>
          <a:p>
            <a:pPr algn="ctr"/>
            <a:r>
              <a:rPr lang="en-US" sz="1000" dirty="0"/>
              <a:t>(Kuwait)</a:t>
            </a:r>
          </a:p>
        </p:txBody>
      </p:sp>
      <p:pic>
        <p:nvPicPr>
          <p:cNvPr id="31" name="Picture 43"/>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6130764" y="3517649"/>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flipH="1">
            <a:off x="6233364" y="2330792"/>
            <a:ext cx="1664256" cy="11716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7781374" y="2071836"/>
            <a:ext cx="1283494" cy="400110"/>
          </a:xfrm>
          <a:prstGeom prst="rect">
            <a:avLst/>
          </a:prstGeom>
          <a:noFill/>
        </p:spPr>
        <p:txBody>
          <a:bodyPr wrap="square" rtlCol="0">
            <a:spAutoFit/>
          </a:bodyPr>
          <a:lstStyle/>
          <a:p>
            <a:pPr algn="ctr"/>
            <a:r>
              <a:rPr lang="en-US" sz="1000" dirty="0" err="1"/>
              <a:t>Dr</a:t>
            </a:r>
            <a:r>
              <a:rPr lang="en-US" sz="1000" dirty="0"/>
              <a:t> </a:t>
            </a:r>
            <a:r>
              <a:rPr lang="en-US" sz="1000" dirty="0" err="1"/>
              <a:t>Sumana</a:t>
            </a:r>
            <a:r>
              <a:rPr lang="en-US" sz="1000" dirty="0"/>
              <a:t> </a:t>
            </a:r>
            <a:r>
              <a:rPr lang="en-US" sz="1000" dirty="0" err="1"/>
              <a:t>Baidya</a:t>
            </a:r>
            <a:r>
              <a:rPr lang="en-US" sz="1000" dirty="0"/>
              <a:t> (Nepal)</a:t>
            </a:r>
          </a:p>
        </p:txBody>
      </p:sp>
      <p:cxnSp>
        <p:nvCxnSpPr>
          <p:cNvPr id="35" name="Straight Arrow Connector 34"/>
          <p:cNvCxnSpPr/>
          <p:nvPr/>
        </p:nvCxnSpPr>
        <p:spPr>
          <a:xfrm flipH="1">
            <a:off x="5663779" y="1863962"/>
            <a:ext cx="2020917" cy="17693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7" name="Picture 44"/>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5591543" y="3654174"/>
            <a:ext cx="936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7445744" y="1572204"/>
            <a:ext cx="1371497" cy="400110"/>
          </a:xfrm>
          <a:prstGeom prst="rect">
            <a:avLst/>
          </a:prstGeom>
          <a:noFill/>
        </p:spPr>
        <p:txBody>
          <a:bodyPr wrap="square" rtlCol="0">
            <a:spAutoFit/>
          </a:bodyPr>
          <a:lstStyle/>
          <a:p>
            <a:pPr algn="ctr"/>
            <a:r>
              <a:rPr lang="en-US" sz="1000" dirty="0" err="1"/>
              <a:t>Dr</a:t>
            </a:r>
            <a:r>
              <a:rPr lang="en-US" sz="1000" dirty="0"/>
              <a:t> </a:t>
            </a:r>
            <a:r>
              <a:rPr lang="en-US" sz="1000" dirty="0" err="1"/>
              <a:t>Karam</a:t>
            </a:r>
            <a:r>
              <a:rPr lang="en-US" sz="1000" dirty="0"/>
              <a:t> </a:t>
            </a:r>
            <a:r>
              <a:rPr lang="en-US" sz="1000" dirty="0" err="1"/>
              <a:t>Adawi</a:t>
            </a:r>
            <a:endParaRPr lang="en-US" sz="1000" dirty="0"/>
          </a:p>
          <a:p>
            <a:pPr algn="ctr"/>
            <a:r>
              <a:rPr lang="en-US" sz="1000" dirty="0"/>
              <a:t>(Qatar)</a:t>
            </a:r>
          </a:p>
        </p:txBody>
      </p:sp>
      <p:pic>
        <p:nvPicPr>
          <p:cNvPr id="39" name="Picture 46"/>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4748053" y="3397971"/>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6"/>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4684045" y="3974043"/>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p:nvPr/>
        </p:nvCxnSpPr>
        <p:spPr>
          <a:xfrm flipH="1" flipV="1">
            <a:off x="4687624" y="4142264"/>
            <a:ext cx="26531" cy="169781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2" name="TextBox 41"/>
          <p:cNvSpPr txBox="1"/>
          <p:nvPr/>
        </p:nvSpPr>
        <p:spPr>
          <a:xfrm>
            <a:off x="3920312" y="5851884"/>
            <a:ext cx="1471936" cy="400110"/>
          </a:xfrm>
          <a:prstGeom prst="rect">
            <a:avLst/>
          </a:prstGeom>
          <a:noFill/>
        </p:spPr>
        <p:txBody>
          <a:bodyPr wrap="square" rtlCol="0">
            <a:spAutoFit/>
          </a:bodyPr>
          <a:lstStyle/>
          <a:p>
            <a:pPr algn="ctr"/>
            <a:r>
              <a:rPr lang="en-US" sz="1000" dirty="0" err="1"/>
              <a:t>Dr</a:t>
            </a:r>
            <a:r>
              <a:rPr lang="en-US" sz="1000" dirty="0"/>
              <a:t> Rufus </a:t>
            </a:r>
            <a:r>
              <a:rPr lang="en-US" sz="1000" dirty="0" err="1"/>
              <a:t>Adedoyin</a:t>
            </a:r>
            <a:r>
              <a:rPr lang="en-US" sz="1000" dirty="0"/>
              <a:t> (Nigeria)</a:t>
            </a:r>
          </a:p>
        </p:txBody>
      </p:sp>
      <p:cxnSp>
        <p:nvCxnSpPr>
          <p:cNvPr id="43" name="Straight Arrow Connector 42">
            <a:extLst>
              <a:ext uri="{FF2B5EF4-FFF2-40B4-BE49-F238E27FC236}">
                <a16:creationId xmlns:a16="http://schemas.microsoft.com/office/drawing/2014/main" id="{FC99640D-993D-4D02-80B9-C93CB648BEBC}"/>
              </a:ext>
            </a:extLst>
          </p:cNvPr>
          <p:cNvCxnSpPr>
            <a:cxnSpLocks/>
          </p:cNvCxnSpPr>
          <p:nvPr/>
        </p:nvCxnSpPr>
        <p:spPr>
          <a:xfrm flipV="1">
            <a:off x="3176168" y="3938646"/>
            <a:ext cx="129042" cy="191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4" name="TextBox 43">
            <a:extLst>
              <a:ext uri="{FF2B5EF4-FFF2-40B4-BE49-F238E27FC236}">
                <a16:creationId xmlns:a16="http://schemas.microsoft.com/office/drawing/2014/main" id="{B4474ACE-EC03-4817-8DF2-7147756900B5}"/>
              </a:ext>
            </a:extLst>
          </p:cNvPr>
          <p:cNvSpPr txBox="1"/>
          <p:nvPr/>
        </p:nvSpPr>
        <p:spPr>
          <a:xfrm>
            <a:off x="2346251" y="5850950"/>
            <a:ext cx="1601344" cy="400110"/>
          </a:xfrm>
          <a:prstGeom prst="rect">
            <a:avLst/>
          </a:prstGeom>
          <a:noFill/>
        </p:spPr>
        <p:txBody>
          <a:bodyPr wrap="square" rtlCol="0">
            <a:spAutoFit/>
          </a:bodyPr>
          <a:lstStyle/>
          <a:p>
            <a:pPr algn="ctr"/>
            <a:r>
              <a:rPr lang="en-US" sz="1000" dirty="0"/>
              <a:t>Jacqueline </a:t>
            </a:r>
            <a:r>
              <a:rPr lang="en-US" sz="1000" dirty="0" err="1"/>
              <a:t>Hol</a:t>
            </a:r>
            <a:r>
              <a:rPr lang="en-US" sz="1000" dirty="0"/>
              <a:t> (Curacao)</a:t>
            </a:r>
          </a:p>
        </p:txBody>
      </p:sp>
      <p:pic>
        <p:nvPicPr>
          <p:cNvPr id="45" name="Picture 46">
            <a:extLst>
              <a:ext uri="{FF2B5EF4-FFF2-40B4-BE49-F238E27FC236}">
                <a16:creationId xmlns:a16="http://schemas.microsoft.com/office/drawing/2014/main" id="{0421C89A-089A-4ED9-9B8B-D09EB93A2DB9}"/>
              </a:ext>
            </a:extLst>
          </p:cNvPr>
          <p:cNvPicPr>
            <a:picLocks noChangeAspect="1"/>
          </p:cNvPicPr>
          <p:nvPr/>
        </p:nvPicPr>
        <p:blipFill>
          <a:blip r:embed="rId5" cstate="email">
            <a:extLst>
              <a:ext uri="{28A0092B-C50C-407E-A947-70E740481C1C}">
                <a14:useLocalDpi xmlns:a14="http://schemas.microsoft.com/office/drawing/2010/main" val="0"/>
              </a:ext>
            </a:extLst>
          </a:blip>
          <a:srcRect l="4617" t="3781" b="3487"/>
          <a:stretch>
            <a:fillRect/>
          </a:stretch>
        </p:blipFill>
        <p:spPr bwMode="auto">
          <a:xfrm>
            <a:off x="3258379" y="3822999"/>
            <a:ext cx="936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05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5A6281C-FE56-4C4D-B34D-A9781981E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675" y="833082"/>
            <a:ext cx="2466975" cy="1847850"/>
          </a:xfrm>
          <a:prstGeom prst="rect">
            <a:avLst/>
          </a:prstGeom>
        </p:spPr>
      </p:pic>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Procedure: Global Survey CR</a:t>
            </a: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aphicFrame>
        <p:nvGraphicFramePr>
          <p:cNvPr id="6" name="Content Placeholder 5"/>
          <p:cNvGraphicFramePr>
            <a:graphicFrameLocks noGrp="1"/>
          </p:cNvGraphicFramePr>
          <p:nvPr>
            <p:ph idx="1"/>
            <p:extLst/>
          </p:nvPr>
        </p:nvGraphicFramePr>
        <p:xfrm>
          <a:off x="-247398" y="1399896"/>
          <a:ext cx="8942556" cy="5510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B11B6848-24C0-4DA1-9146-334E85D9D8AD}"/>
              </a:ext>
            </a:extLst>
          </p:cNvPr>
          <p:cNvPicPr>
            <a:picLocks noChangeAspect="1"/>
          </p:cNvPicPr>
          <p:nvPr/>
        </p:nvPicPr>
        <p:blipFill>
          <a:blip r:embed="rId9"/>
          <a:stretch>
            <a:fillRect/>
          </a:stretch>
        </p:blipFill>
        <p:spPr>
          <a:xfrm>
            <a:off x="6594660" y="2422809"/>
            <a:ext cx="2292165" cy="774855"/>
          </a:xfrm>
          <a:prstGeom prst="rect">
            <a:avLst/>
          </a:prstGeom>
        </p:spPr>
      </p:pic>
      <p:sp>
        <p:nvSpPr>
          <p:cNvPr id="15" name="TextBox 14">
            <a:extLst>
              <a:ext uri="{FF2B5EF4-FFF2-40B4-BE49-F238E27FC236}">
                <a16:creationId xmlns:a16="http://schemas.microsoft.com/office/drawing/2014/main" id="{421592D3-4996-4EAB-9FC5-26B25EFA5644}"/>
              </a:ext>
            </a:extLst>
          </p:cNvPr>
          <p:cNvSpPr txBox="1"/>
          <p:nvPr/>
        </p:nvSpPr>
        <p:spPr>
          <a:xfrm>
            <a:off x="7406933" y="3111269"/>
            <a:ext cx="1479892" cy="369332"/>
          </a:xfrm>
          <a:prstGeom prst="rect">
            <a:avLst/>
          </a:prstGeom>
          <a:noFill/>
        </p:spPr>
        <p:txBody>
          <a:bodyPr wrap="none" rtlCol="0">
            <a:spAutoFit/>
          </a:bodyPr>
          <a:lstStyle/>
          <a:p>
            <a:r>
              <a:rPr lang="en-US" dirty="0"/>
              <a:t>Global Heart</a:t>
            </a:r>
          </a:p>
        </p:txBody>
      </p:sp>
      <p:pic>
        <p:nvPicPr>
          <p:cNvPr id="16" name="Picture 15">
            <a:extLst>
              <a:ext uri="{FF2B5EF4-FFF2-40B4-BE49-F238E27FC236}">
                <a16:creationId xmlns:a16="http://schemas.microsoft.com/office/drawing/2014/main" id="{B36B2DEF-8465-4E46-8D90-E2BBDE15B020}"/>
              </a:ext>
            </a:extLst>
          </p:cNvPr>
          <p:cNvPicPr>
            <a:picLocks noChangeAspect="1"/>
          </p:cNvPicPr>
          <p:nvPr/>
        </p:nvPicPr>
        <p:blipFill>
          <a:blip r:embed="rId10"/>
          <a:stretch>
            <a:fillRect/>
          </a:stretch>
        </p:blipFill>
        <p:spPr>
          <a:xfrm>
            <a:off x="3716331" y="2044817"/>
            <a:ext cx="2617104" cy="1600128"/>
          </a:xfrm>
          <a:prstGeom prst="rect">
            <a:avLst/>
          </a:prstGeom>
        </p:spPr>
      </p:pic>
      <p:sp>
        <p:nvSpPr>
          <p:cNvPr id="17" name="TextBox 16">
            <a:extLst>
              <a:ext uri="{FF2B5EF4-FFF2-40B4-BE49-F238E27FC236}">
                <a16:creationId xmlns:a16="http://schemas.microsoft.com/office/drawing/2014/main" id="{8D9FD017-3897-4FAA-A429-B2E812F6688B}"/>
              </a:ext>
            </a:extLst>
          </p:cNvPr>
          <p:cNvSpPr txBox="1"/>
          <p:nvPr/>
        </p:nvSpPr>
        <p:spPr>
          <a:xfrm>
            <a:off x="3721528" y="3369381"/>
            <a:ext cx="1588384" cy="307777"/>
          </a:xfrm>
          <a:prstGeom prst="rect">
            <a:avLst/>
          </a:prstGeom>
          <a:noFill/>
        </p:spPr>
        <p:txBody>
          <a:bodyPr wrap="none" rtlCol="0">
            <a:spAutoFit/>
          </a:bodyPr>
          <a:lstStyle/>
          <a:p>
            <a:r>
              <a:rPr lang="en-US" sz="1400" dirty="0"/>
              <a:t>KTA&amp; SLG; NR:C</a:t>
            </a:r>
          </a:p>
        </p:txBody>
      </p:sp>
      <p:sp>
        <p:nvSpPr>
          <p:cNvPr id="3" name="Left Brace 2"/>
          <p:cNvSpPr/>
          <p:nvPr/>
        </p:nvSpPr>
        <p:spPr>
          <a:xfrm>
            <a:off x="1755648" y="4169061"/>
            <a:ext cx="365760" cy="174405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rot="16200000">
            <a:off x="400589" y="4717925"/>
            <a:ext cx="1556836" cy="646331"/>
          </a:xfrm>
          <a:prstGeom prst="rect">
            <a:avLst/>
          </a:prstGeom>
          <a:noFill/>
        </p:spPr>
        <p:txBody>
          <a:bodyPr wrap="none" rtlCol="0">
            <a:spAutoFit/>
          </a:bodyPr>
          <a:lstStyle/>
          <a:p>
            <a:pPr algn="ctr"/>
            <a:r>
              <a:rPr lang="en-US" dirty="0"/>
              <a:t>To reach</a:t>
            </a:r>
          </a:p>
          <a:p>
            <a:pPr algn="ctr"/>
            <a:r>
              <a:rPr lang="en-US" dirty="0"/>
              <a:t>CR programs</a:t>
            </a:r>
          </a:p>
        </p:txBody>
      </p:sp>
      <p:pic>
        <p:nvPicPr>
          <p:cNvPr id="18" name="Picture 17">
            <a:extLst>
              <a:ext uri="{FF2B5EF4-FFF2-40B4-BE49-F238E27FC236}">
                <a16:creationId xmlns:a16="http://schemas.microsoft.com/office/drawing/2014/main" id="{8E7F6E29-9B39-4B90-AB1C-AE24C8E2FD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59515" y="4903456"/>
            <a:ext cx="2028644" cy="735158"/>
          </a:xfrm>
          <a:prstGeom prst="rect">
            <a:avLst/>
          </a:prstGeom>
        </p:spPr>
      </p:pic>
      <p:pic>
        <p:nvPicPr>
          <p:cNvPr id="8194" name="Picture 2" descr="Image result for world heart federation logo">
            <a:extLst>
              <a:ext uri="{FF2B5EF4-FFF2-40B4-BE49-F238E27FC236}">
                <a16:creationId xmlns:a16="http://schemas.microsoft.com/office/drawing/2014/main" id="{6A1A21E2-21D5-4DEE-9C55-685E6E98E9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0034" y="5690271"/>
            <a:ext cx="1516791" cy="1209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european association of preventive cardiology logo">
            <a:extLst>
              <a:ext uri="{FF2B5EF4-FFF2-40B4-BE49-F238E27FC236}">
                <a16:creationId xmlns:a16="http://schemas.microsoft.com/office/drawing/2014/main" id="{D95677A8-214A-4010-A2DC-11036DAB0409}"/>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990236" y="3735200"/>
            <a:ext cx="3704922" cy="86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6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5F41-CBCB-471D-BBC6-75BA9711F3F7}"/>
              </a:ext>
            </a:extLst>
          </p:cNvPr>
          <p:cNvSpPr>
            <a:spLocks noGrp="1"/>
          </p:cNvSpPr>
          <p:nvPr>
            <p:ph type="title"/>
          </p:nvPr>
        </p:nvSpPr>
        <p:spPr/>
        <p:txBody>
          <a:bodyPr/>
          <a:lstStyle/>
          <a:p>
            <a:r>
              <a:rPr lang="en-US" dirty="0"/>
              <a:t>Characterizing CR Density/Need</a:t>
            </a:r>
          </a:p>
        </p:txBody>
      </p:sp>
      <p:sp>
        <p:nvSpPr>
          <p:cNvPr id="3" name="Content Placeholder 2">
            <a:extLst>
              <a:ext uri="{FF2B5EF4-FFF2-40B4-BE49-F238E27FC236}">
                <a16:creationId xmlns:a16="http://schemas.microsoft.com/office/drawing/2014/main" id="{1F32C00D-3529-4BF6-8830-489F39174F6A}"/>
              </a:ext>
            </a:extLst>
          </p:cNvPr>
          <p:cNvSpPr>
            <a:spLocks noGrp="1"/>
          </p:cNvSpPr>
          <p:nvPr>
            <p:ph idx="1"/>
          </p:nvPr>
        </p:nvSpPr>
        <p:spPr>
          <a:xfrm>
            <a:off x="436693" y="1096891"/>
            <a:ext cx="8270614" cy="5761109"/>
          </a:xfrm>
          <a:noFill/>
        </p:spPr>
        <p:txBody>
          <a:bodyPr/>
          <a:lstStyle/>
          <a:p>
            <a:pPr marL="0" indent="0">
              <a:buNone/>
            </a:pPr>
            <a:r>
              <a:rPr lang="en-US" dirty="0"/>
              <a:t>(1) national capacity: median number of pts a program </a:t>
            </a:r>
            <a:r>
              <a:rPr lang="en-US" i="1" dirty="0"/>
              <a:t>could</a:t>
            </a:r>
            <a:r>
              <a:rPr lang="en-US" dirty="0"/>
              <a:t> serve annually among the responding programs in a given country, multiplied by the total number of programs in the country with CR </a:t>
            </a:r>
          </a:p>
          <a:p>
            <a:pPr marL="0" indent="0">
              <a:buNone/>
            </a:pPr>
            <a:r>
              <a:rPr lang="en-US" dirty="0"/>
              <a:t>(2) national density: national capacity (#1; # spots) per annual incident IHD case in a country (from Global Burden of Disease study; doesn’t consider HF </a:t>
            </a:r>
            <a:r>
              <a:rPr lang="en-US" dirty="0" err="1"/>
              <a:t>etc</a:t>
            </a:r>
            <a:r>
              <a:rPr lang="en-US" dirty="0"/>
              <a:t>)</a:t>
            </a:r>
          </a:p>
          <a:p>
            <a:pPr marL="0" indent="0">
              <a:buNone/>
            </a:pPr>
            <a:r>
              <a:rPr lang="en-US" dirty="0"/>
              <a:t>(3) unmet need: IHD incidence (GBD) minus national capacity (#2)</a:t>
            </a:r>
          </a:p>
        </p:txBody>
      </p:sp>
      <p:pic>
        <p:nvPicPr>
          <p:cNvPr id="55298" name="Picture 2" descr="Home">
            <a:extLst>
              <a:ext uri="{FF2B5EF4-FFF2-40B4-BE49-F238E27FC236}">
                <a16:creationId xmlns:a16="http://schemas.microsoft.com/office/drawing/2014/main" id="{98F4A181-01BF-4B9C-80A4-351713735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403" y="5336275"/>
            <a:ext cx="3464130" cy="1247087"/>
          </a:xfrm>
          <a:prstGeom prst="rect">
            <a:avLst/>
          </a:prstGeom>
          <a:solidFill>
            <a:schemeClr val="bg1"/>
          </a:solidFill>
          <a:extLst/>
        </p:spPr>
      </p:pic>
      <p:sp>
        <p:nvSpPr>
          <p:cNvPr id="5" name="TextBox 4">
            <a:extLst>
              <a:ext uri="{FF2B5EF4-FFF2-40B4-BE49-F238E27FC236}">
                <a16:creationId xmlns:a16="http://schemas.microsoft.com/office/drawing/2014/main" id="{3E009957-DC70-466F-A22B-D9595D4197C3}"/>
              </a:ext>
            </a:extLst>
          </p:cNvPr>
          <p:cNvSpPr txBox="1"/>
          <p:nvPr/>
        </p:nvSpPr>
        <p:spPr>
          <a:xfrm>
            <a:off x="941696" y="6351349"/>
            <a:ext cx="3971985" cy="369332"/>
          </a:xfrm>
          <a:prstGeom prst="rect">
            <a:avLst/>
          </a:prstGeom>
          <a:noFill/>
        </p:spPr>
        <p:txBody>
          <a:bodyPr wrap="none" rtlCol="0">
            <a:spAutoFit/>
          </a:bodyPr>
          <a:lstStyle/>
          <a:p>
            <a:r>
              <a:rPr lang="en-CA" dirty="0"/>
              <a:t>Turk-Adawi…Grace; 2019; </a:t>
            </a:r>
            <a:r>
              <a:rPr lang="en-CA" dirty="0" err="1"/>
              <a:t>EClinMed</a:t>
            </a:r>
            <a:endParaRPr lang="en-CA" dirty="0"/>
          </a:p>
        </p:txBody>
      </p:sp>
    </p:spTree>
    <p:extLst>
      <p:ext uri="{BB962C8B-B14F-4D97-AF65-F5344CB8AC3E}">
        <p14:creationId xmlns:p14="http://schemas.microsoft.com/office/powerpoint/2010/main" val="302774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Sample</a:t>
            </a:r>
          </a:p>
        </p:txBody>
      </p:sp>
      <p:sp>
        <p:nvSpPr>
          <p:cNvPr id="3" name="Content Placeholder 2"/>
          <p:cNvSpPr>
            <a:spLocks noGrp="1"/>
          </p:cNvSpPr>
          <p:nvPr>
            <p:ph idx="1"/>
          </p:nvPr>
        </p:nvSpPr>
        <p:spPr>
          <a:xfrm>
            <a:off x="535940" y="1491424"/>
            <a:ext cx="8458446" cy="5234749"/>
          </a:xfrm>
        </p:spPr>
        <p:txBody>
          <a:bodyPr/>
          <a:lstStyle/>
          <a:p>
            <a:pPr lvl="0">
              <a:buFont typeface="Arial" charset="0"/>
              <a:buChar char="•"/>
            </a:pPr>
            <a:r>
              <a:rPr lang="en-US" sz="2800" dirty="0">
                <a:solidFill>
                  <a:schemeClr val="tx1"/>
                </a:solidFill>
              </a:rPr>
              <a:t>CR programs that offered services to patients following discharge for an acute cardiac event (i.e. Phase II) globally</a:t>
            </a:r>
          </a:p>
          <a:p>
            <a:pPr lvl="0">
              <a:buFont typeface="Arial" charset="0"/>
              <a:buChar char="•"/>
            </a:pPr>
            <a:endParaRPr lang="en-US" sz="2800" dirty="0">
              <a:solidFill>
                <a:schemeClr val="tx1"/>
              </a:solidFill>
            </a:endParaRPr>
          </a:p>
          <a:p>
            <a:pPr lvl="0">
              <a:buFont typeface="Arial" charset="0"/>
              <a:buChar char="•"/>
            </a:pPr>
            <a:r>
              <a:rPr lang="en-US" sz="2800" dirty="0">
                <a:solidFill>
                  <a:schemeClr val="tx1"/>
                </a:solidFill>
              </a:rPr>
              <a:t>Inclusion criteria:</a:t>
            </a:r>
          </a:p>
          <a:p>
            <a:pPr lvl="1">
              <a:buFont typeface="Arial" charset="0"/>
              <a:buChar char="•"/>
            </a:pPr>
            <a:r>
              <a:rPr lang="en-US" sz="2800" dirty="0">
                <a:solidFill>
                  <a:schemeClr val="tx1"/>
                </a:solidFill>
              </a:rPr>
              <a:t>Offers initial assessment, </a:t>
            </a:r>
          </a:p>
          <a:p>
            <a:pPr lvl="1">
              <a:buFont typeface="Arial" charset="0"/>
              <a:buChar char="•"/>
            </a:pPr>
            <a:r>
              <a:rPr lang="en-US" sz="2800" dirty="0">
                <a:solidFill>
                  <a:schemeClr val="tx1"/>
                </a:solidFill>
              </a:rPr>
              <a:t>Structured exercise &amp;</a:t>
            </a:r>
          </a:p>
          <a:p>
            <a:pPr lvl="1">
              <a:buFont typeface="Arial" charset="0"/>
              <a:buChar char="•"/>
            </a:pPr>
            <a:r>
              <a:rPr lang="en-US" sz="2800" dirty="0">
                <a:solidFill>
                  <a:schemeClr val="tx1"/>
                </a:solidFill>
              </a:rPr>
              <a:t>≥1 other strategy to control risk factors</a:t>
            </a:r>
          </a:p>
          <a:p>
            <a:pPr>
              <a:buFont typeface="Arial" charset="0"/>
              <a:buChar char="•"/>
            </a:pPr>
            <a:endParaRPr lang="en-US" sz="2800" dirty="0">
              <a:solidFill>
                <a:schemeClr val="tx1"/>
              </a:solidFill>
            </a:endParaRPr>
          </a:p>
        </p:txBody>
      </p:sp>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4991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103189"/>
            <a:ext cx="8159218" cy="1034288"/>
          </a:xfrm>
        </p:spPr>
        <p:txBody>
          <a:bodyPr anchor="ctr"/>
          <a:lstStyle/>
          <a:p>
            <a:r>
              <a:rPr lang="en-US" sz="3200" b="1" dirty="0">
                <a:solidFill>
                  <a:schemeClr val="tx1"/>
                </a:solidFill>
              </a:rPr>
              <a:t>Measures </a:t>
            </a: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68189" y="1739986"/>
            <a:ext cx="3263152" cy="1347074"/>
          </a:xfrm>
          <a:ln>
            <a:solidFill>
              <a:schemeClr val="tx1"/>
            </a:solidFill>
          </a:ln>
        </p:spPr>
      </p:pic>
      <p:cxnSp>
        <p:nvCxnSpPr>
          <p:cNvPr id="5" name="Straight Connector 4"/>
          <p:cNvCxnSpPr/>
          <p:nvPr/>
        </p:nvCxnSpPr>
        <p:spPr>
          <a:xfrm>
            <a:off x="535940" y="1314450"/>
            <a:ext cx="835088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8754" y="4136037"/>
            <a:ext cx="6278116" cy="1858097"/>
          </a:xfrm>
          <a:prstGeom prst="rect">
            <a:avLst/>
          </a:prstGeom>
          <a:ln w="38100">
            <a:no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7812" y="1739986"/>
            <a:ext cx="3263152" cy="1347074"/>
          </a:xfrm>
          <a:prstGeom prst="rect">
            <a:avLst/>
          </a:prstGeom>
          <a:ln>
            <a:solidFill>
              <a:schemeClr val="tx1"/>
            </a:solidFill>
          </a:ln>
        </p:spPr>
      </p:pic>
      <p:sp>
        <p:nvSpPr>
          <p:cNvPr id="9" name="Plus 8"/>
          <p:cNvSpPr/>
          <p:nvPr/>
        </p:nvSpPr>
        <p:spPr>
          <a:xfrm>
            <a:off x="4492389" y="2055239"/>
            <a:ext cx="437986" cy="401090"/>
          </a:xfrm>
          <a:prstGeom prst="mathPlu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1" name="Straight Connector 10"/>
          <p:cNvCxnSpPr/>
          <p:nvPr/>
        </p:nvCxnSpPr>
        <p:spPr>
          <a:xfrm>
            <a:off x="4151720" y="3142088"/>
            <a:ext cx="583361" cy="599074"/>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V="1">
            <a:off x="4735081" y="3087060"/>
            <a:ext cx="392731" cy="654102"/>
          </a:xfrm>
          <a:prstGeom prst="line">
            <a:avLst/>
          </a:prstGeom>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4735081" y="3741162"/>
            <a:ext cx="0" cy="469460"/>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968189" y="3087060"/>
            <a:ext cx="1498007" cy="369332"/>
          </a:xfrm>
          <a:prstGeom prst="rect">
            <a:avLst/>
          </a:prstGeom>
          <a:noFill/>
        </p:spPr>
        <p:txBody>
          <a:bodyPr wrap="square" rtlCol="0">
            <a:spAutoFit/>
          </a:bodyPr>
          <a:lstStyle/>
          <a:p>
            <a:r>
              <a:rPr lang="en-US" dirty="0"/>
              <a:t>JCRP 2013</a:t>
            </a:r>
          </a:p>
        </p:txBody>
      </p:sp>
      <p:sp>
        <p:nvSpPr>
          <p:cNvPr id="12" name="TextBox 11"/>
          <p:cNvSpPr txBox="1"/>
          <p:nvPr/>
        </p:nvSpPr>
        <p:spPr>
          <a:xfrm>
            <a:off x="2131704" y="5885945"/>
            <a:ext cx="2020016" cy="369332"/>
          </a:xfrm>
          <a:prstGeom prst="rect">
            <a:avLst/>
          </a:prstGeom>
          <a:noFill/>
        </p:spPr>
        <p:txBody>
          <a:bodyPr wrap="square" rtlCol="0">
            <a:spAutoFit/>
          </a:bodyPr>
          <a:lstStyle/>
          <a:p>
            <a:r>
              <a:rPr lang="en-US" dirty="0"/>
              <a:t>BMC HSR 2015</a:t>
            </a:r>
          </a:p>
        </p:txBody>
      </p:sp>
    </p:spTree>
    <p:extLst>
      <p:ext uri="{BB962C8B-B14F-4D97-AF65-F5344CB8AC3E}">
        <p14:creationId xmlns:p14="http://schemas.microsoft.com/office/powerpoint/2010/main" val="256003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554" y="274638"/>
            <a:ext cx="8159218" cy="787473"/>
          </a:xfrm>
        </p:spPr>
        <p:txBody>
          <a:bodyPr/>
          <a:lstStyle/>
          <a:p>
            <a:pPr algn="ctr"/>
            <a:r>
              <a:rPr lang="en-US" sz="2400" b="1">
                <a:solidFill>
                  <a:schemeClr val="tx1"/>
                </a:solidFill>
              </a:rPr>
              <a:t>Results: </a:t>
            </a:r>
            <a:r>
              <a:rPr lang="en-US" sz="2400" b="1" dirty="0">
                <a:solidFill>
                  <a:schemeClr val="tx1"/>
                </a:solidFill>
              </a:rPr>
              <a:t>Availability of CR (111/203, 54.7%), </a:t>
            </a:r>
            <a:br>
              <a:rPr lang="en-US" sz="2400" b="1" dirty="0">
                <a:solidFill>
                  <a:schemeClr val="tx1"/>
                </a:solidFill>
              </a:rPr>
            </a:br>
            <a:r>
              <a:rPr lang="en-US" sz="2400" b="1" dirty="0">
                <a:solidFill>
                  <a:schemeClr val="tx1"/>
                </a:solidFill>
              </a:rPr>
              <a:t>by IHD Incidence</a:t>
            </a:r>
            <a:r>
              <a:rPr lang="en-US" sz="3200" dirty="0">
                <a:solidFill>
                  <a:schemeClr val="tx1"/>
                </a:solidFill>
              </a:rPr>
              <a:t> </a:t>
            </a:r>
            <a:r>
              <a:rPr lang="en-CA" sz="3200" dirty="0">
                <a:solidFill>
                  <a:schemeClr val="tx1"/>
                </a:solidFill>
              </a:rPr>
              <a:t> </a:t>
            </a:r>
            <a:br>
              <a:rPr lang="en-US" sz="3200" dirty="0">
                <a:solidFill>
                  <a:schemeClr val="tx1"/>
                </a:solidFill>
              </a:rPr>
            </a:br>
            <a:endParaRPr lang="en-US" sz="3200" dirty="0">
              <a:solidFill>
                <a:schemeClr val="tx1"/>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56" y="6223838"/>
            <a:ext cx="1690501" cy="489156"/>
          </a:xfrm>
          <a:prstGeom prst="rect">
            <a:avLst/>
          </a:prstGeom>
        </p:spPr>
      </p:pic>
      <p:sp>
        <p:nvSpPr>
          <p:cNvPr id="6" name="Rounded Rectangle 5"/>
          <p:cNvSpPr/>
          <p:nvPr/>
        </p:nvSpPr>
        <p:spPr>
          <a:xfrm>
            <a:off x="1605280" y="4023363"/>
            <a:ext cx="252926" cy="243837"/>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24481" y="4246880"/>
            <a:ext cx="522145" cy="2185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207527" y="-720934"/>
            <a:ext cx="5650884" cy="9216975"/>
          </a:xfrm>
          <a:prstGeom prst="rect">
            <a:avLst/>
          </a:prstGeom>
        </p:spPr>
      </p:pic>
      <p:sp>
        <p:nvSpPr>
          <p:cNvPr id="5" name="TextBox 4"/>
          <p:cNvSpPr txBox="1"/>
          <p:nvPr/>
        </p:nvSpPr>
        <p:spPr>
          <a:xfrm>
            <a:off x="6138049" y="6039172"/>
            <a:ext cx="3005951" cy="369332"/>
          </a:xfrm>
          <a:prstGeom prst="rect">
            <a:avLst/>
          </a:prstGeom>
          <a:noFill/>
        </p:spPr>
        <p:txBody>
          <a:bodyPr wrap="none" rtlCol="0">
            <a:spAutoFit/>
          </a:bodyPr>
          <a:lstStyle/>
          <a:p>
            <a:r>
              <a:rPr lang="en-US" dirty="0"/>
              <a:t>IHD incidence source: GBD</a:t>
            </a:r>
          </a:p>
        </p:txBody>
      </p:sp>
      <p:sp>
        <p:nvSpPr>
          <p:cNvPr id="9" name="TextBox 8">
            <a:extLst>
              <a:ext uri="{FF2B5EF4-FFF2-40B4-BE49-F238E27FC236}">
                <a16:creationId xmlns:a16="http://schemas.microsoft.com/office/drawing/2014/main" id="{5B7B6C1C-3D46-46D5-BF29-7DD9CB2FE0AA}"/>
              </a:ext>
            </a:extLst>
          </p:cNvPr>
          <p:cNvSpPr txBox="1"/>
          <p:nvPr/>
        </p:nvSpPr>
        <p:spPr>
          <a:xfrm>
            <a:off x="4235862" y="6468416"/>
            <a:ext cx="3971985" cy="369332"/>
          </a:xfrm>
          <a:prstGeom prst="rect">
            <a:avLst/>
          </a:prstGeom>
          <a:noFill/>
        </p:spPr>
        <p:txBody>
          <a:bodyPr wrap="none" rtlCol="0">
            <a:spAutoFit/>
          </a:bodyPr>
          <a:lstStyle/>
          <a:p>
            <a:r>
              <a:rPr lang="en-CA" dirty="0"/>
              <a:t>Turk-Adawi…Grace; 2019; </a:t>
            </a:r>
            <a:r>
              <a:rPr lang="en-CA" dirty="0" err="1"/>
              <a:t>EClinMed</a:t>
            </a:r>
            <a:endParaRPr lang="en-CA" dirty="0"/>
          </a:p>
        </p:txBody>
      </p:sp>
    </p:spTree>
    <p:extLst>
      <p:ext uri="{BB962C8B-B14F-4D97-AF65-F5344CB8AC3E}">
        <p14:creationId xmlns:p14="http://schemas.microsoft.com/office/powerpoint/2010/main" val="207077136"/>
      </p:ext>
    </p:extLst>
  </p:cSld>
  <p:clrMapOvr>
    <a:masterClrMapping/>
  </p:clrMapOvr>
</p:sld>
</file>

<file path=ppt/theme/theme1.xml><?xml version="1.0" encoding="utf-8"?>
<a:theme xmlns:a="http://schemas.openxmlformats.org/drawingml/2006/main" name="York Graphic">
  <a:themeElements>
    <a:clrScheme name="YorkU 1">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York-Graphic</Template>
  <TotalTime>42812</TotalTime>
  <Words>2097</Words>
  <Application>Microsoft Office PowerPoint</Application>
  <PresentationFormat>On-screen Show (4:3)</PresentationFormat>
  <Paragraphs>395</Paragraphs>
  <Slides>31</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American Typewriter</vt:lpstr>
      <vt:lpstr>Arial</vt:lpstr>
      <vt:lpstr>Calibri</vt:lpstr>
      <vt:lpstr>Times New Roman</vt:lpstr>
      <vt:lpstr>Wingdings 2</vt:lpstr>
      <vt:lpstr>York Graphic</vt:lpstr>
      <vt:lpstr>MSPhotoEd.3</vt:lpstr>
      <vt:lpstr>A World-Wide Picture of Cardiac Rehabilitation Services</vt:lpstr>
      <vt:lpstr>Outline</vt:lpstr>
      <vt:lpstr>PowerPoint Presentation</vt:lpstr>
      <vt:lpstr>PowerPoint Presentation</vt:lpstr>
      <vt:lpstr>Procedure: Global Survey CR</vt:lpstr>
      <vt:lpstr>Characterizing CR Density/Need</vt:lpstr>
      <vt:lpstr>Sample</vt:lpstr>
      <vt:lpstr>Measures </vt:lpstr>
      <vt:lpstr>Results: Availability of CR (111/203, 54.7%),  by IHD Incidence   </vt:lpstr>
      <vt:lpstr>Availability by WHO Region</vt:lpstr>
      <vt:lpstr>Survey Results: Response Rate</vt:lpstr>
      <vt:lpstr>Median Program Volumes</vt:lpstr>
      <vt:lpstr>Some Volume Drivers</vt:lpstr>
      <vt:lpstr>Median Regional Density</vt:lpstr>
      <vt:lpstr>IHD Incidence in Countries w/out CR, N=92</vt:lpstr>
      <vt:lpstr>Greatest Unmet Need in LMICs (w or w/out CR)</vt:lpstr>
      <vt:lpstr>Summary</vt:lpstr>
      <vt:lpstr>2. Nature of Services</vt:lpstr>
      <vt:lpstr>CR Staff Composition</vt:lpstr>
      <vt:lpstr>Accepted Diagnoses</vt:lpstr>
      <vt:lpstr>Median CR Dose</vt:lpstr>
      <vt:lpstr>Core Components Delivered</vt:lpstr>
      <vt:lpstr>Risk Factors Assessed </vt:lpstr>
      <vt:lpstr>Median Cost to Deliver to 1 Patient </vt:lpstr>
      <vt:lpstr>Who Pays for CR by WHO Region</vt:lpstr>
      <vt:lpstr>Non-Clinical Delivery Settings</vt:lpstr>
      <vt:lpstr>Limitations</vt:lpstr>
      <vt:lpstr>Discussion</vt:lpstr>
      <vt:lpstr>Discussion</vt:lpstr>
      <vt:lpstr>Acknowledgements, etc.</vt:lpstr>
      <vt:lpstr>Other Champions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Rehabilitation in Low- and Middle-Income Countries</dc:title>
  <dc:creator>Ella Pesah</dc:creator>
  <cp:lastModifiedBy>Sherry L Grace</cp:lastModifiedBy>
  <cp:revision>383</cp:revision>
  <cp:lastPrinted>2017-11-27T16:02:47Z</cp:lastPrinted>
  <dcterms:created xsi:type="dcterms:W3CDTF">2017-08-03T13:33:16Z</dcterms:created>
  <dcterms:modified xsi:type="dcterms:W3CDTF">2019-06-14T16:06:58Z</dcterms:modified>
</cp:coreProperties>
</file>